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76" r:id="rId2"/>
    <p:sldId id="277" r:id="rId3"/>
    <p:sldId id="284" r:id="rId4"/>
    <p:sldId id="285" r:id="rId5"/>
    <p:sldId id="286" r:id="rId6"/>
    <p:sldId id="287" r:id="rId7"/>
    <p:sldId id="288" r:id="rId8"/>
    <p:sldId id="278" r:id="rId9"/>
    <p:sldId id="279" r:id="rId10"/>
    <p:sldId id="280" r:id="rId11"/>
    <p:sldId id="291" r:id="rId12"/>
    <p:sldId id="323" r:id="rId13"/>
    <p:sldId id="324" r:id="rId14"/>
    <p:sldId id="325" r:id="rId15"/>
    <p:sldId id="281" r:id="rId16"/>
    <p:sldId id="282" r:id="rId17"/>
    <p:sldId id="326" r:id="rId18"/>
    <p:sldId id="283" r:id="rId19"/>
    <p:sldId id="289" r:id="rId20"/>
    <p:sldId id="292" r:id="rId21"/>
    <p:sldId id="293" r:id="rId22"/>
    <p:sldId id="294" r:id="rId23"/>
    <p:sldId id="295" r:id="rId24"/>
    <p:sldId id="296" r:id="rId25"/>
    <p:sldId id="297" r:id="rId26"/>
    <p:sldId id="306" r:id="rId27"/>
    <p:sldId id="298" r:id="rId28"/>
    <p:sldId id="300" r:id="rId29"/>
    <p:sldId id="299" r:id="rId30"/>
    <p:sldId id="307" r:id="rId31"/>
    <p:sldId id="301" r:id="rId32"/>
    <p:sldId id="302" r:id="rId33"/>
    <p:sldId id="303" r:id="rId34"/>
    <p:sldId id="304" r:id="rId35"/>
    <p:sldId id="305" r:id="rId36"/>
    <p:sldId id="308" r:id="rId37"/>
    <p:sldId id="309" r:id="rId38"/>
    <p:sldId id="310" r:id="rId39"/>
    <p:sldId id="313" r:id="rId40"/>
    <p:sldId id="311" r:id="rId41"/>
    <p:sldId id="314" r:id="rId42"/>
    <p:sldId id="312" r:id="rId43"/>
    <p:sldId id="315" r:id="rId44"/>
    <p:sldId id="316" r:id="rId45"/>
    <p:sldId id="317" r:id="rId46"/>
    <p:sldId id="318" r:id="rId47"/>
    <p:sldId id="319" r:id="rId48"/>
    <p:sldId id="320" r:id="rId49"/>
    <p:sldId id="321" r:id="rId50"/>
    <p:sldId id="322"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7" d="100"/>
          <a:sy n="47" d="100"/>
        </p:scale>
        <p:origin x="1262"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55AD15-9C9D-42AA-9D1C-BD7A1C366297}" type="datetimeFigureOut">
              <a:rPr lang="en-US" smtClean="0"/>
              <a:pPr/>
              <a:t>3/13/2017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BB917F-AFA9-46F7-B2AD-580C9FFB304B}" type="slidenum">
              <a:rPr lang="en-US" smtClean="0"/>
              <a:pPr/>
              <a:t>‹#›</a:t>
            </a:fld>
            <a:endParaRPr lang="en-US"/>
          </a:p>
        </p:txBody>
      </p:sp>
    </p:spTree>
    <p:extLst>
      <p:ext uri="{BB962C8B-B14F-4D97-AF65-F5344CB8AC3E}">
        <p14:creationId xmlns:p14="http://schemas.microsoft.com/office/powerpoint/2010/main" val="3742001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p:spPr>
      </p:sp>
      <p:sp>
        <p:nvSpPr>
          <p:cNvPr id="5427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12280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TextEdit="1"/>
          </p:cNvSpPr>
          <p:nvPr>
            <p:ph type="sldImg"/>
          </p:nvPr>
        </p:nvSpPr>
        <p:spPr bwMode="auto">
          <a:noFill/>
          <a:ln>
            <a:solidFill>
              <a:srgbClr val="000000"/>
            </a:solidFill>
            <a:miter lim="800000"/>
            <a:headEnd/>
            <a:tailEnd/>
          </a:ln>
        </p:spPr>
      </p:sp>
      <p:sp>
        <p:nvSpPr>
          <p:cNvPr id="6451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0105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bwMode="auto">
          <a:noFill/>
          <a:ln>
            <a:solidFill>
              <a:srgbClr val="000000"/>
            </a:solidFill>
            <a:miter lim="800000"/>
            <a:headEnd/>
            <a:tailEnd/>
          </a:ln>
        </p:spPr>
      </p:sp>
      <p:sp>
        <p:nvSpPr>
          <p:cNvPr id="65539"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98024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bwMode="auto">
          <a:noFill/>
          <a:ln>
            <a:solidFill>
              <a:srgbClr val="000000"/>
            </a:solidFill>
            <a:miter lim="800000"/>
            <a:headEnd/>
            <a:tailEnd/>
          </a:ln>
        </p:spPr>
      </p:sp>
      <p:sp>
        <p:nvSpPr>
          <p:cNvPr id="66563"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37016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noFill/>
          <a:ln>
            <a:solidFill>
              <a:srgbClr val="000000"/>
            </a:solidFill>
            <a:miter lim="800000"/>
            <a:headEnd/>
            <a:tailEnd/>
          </a:ln>
        </p:spPr>
      </p:sp>
      <p:sp>
        <p:nvSpPr>
          <p:cNvPr id="67587"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47085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noFill/>
          <a:ln>
            <a:solidFill>
              <a:srgbClr val="000000"/>
            </a:solidFill>
            <a:miter lim="800000"/>
            <a:headEnd/>
            <a:tailEnd/>
          </a:ln>
        </p:spPr>
      </p:sp>
      <p:sp>
        <p:nvSpPr>
          <p:cNvPr id="68611"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73604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bwMode="auto">
          <a:noFill/>
          <a:ln>
            <a:solidFill>
              <a:srgbClr val="000000"/>
            </a:solidFill>
            <a:miter lim="800000"/>
            <a:headEnd/>
            <a:tailEnd/>
          </a:ln>
        </p:spPr>
      </p:sp>
      <p:sp>
        <p:nvSpPr>
          <p:cNvPr id="6963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17743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noFill/>
          <a:ln>
            <a:solidFill>
              <a:srgbClr val="000000"/>
            </a:solidFill>
            <a:miter lim="800000"/>
            <a:headEnd/>
            <a:tailEnd/>
          </a:ln>
        </p:spPr>
      </p:sp>
      <p:sp>
        <p:nvSpPr>
          <p:cNvPr id="70659"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693634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448830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bwMode="auto">
          <a:noFill/>
          <a:ln>
            <a:solidFill>
              <a:srgbClr val="000000"/>
            </a:solidFill>
            <a:miter lim="800000"/>
            <a:headEnd/>
            <a:tailEnd/>
          </a:ln>
        </p:spPr>
      </p:sp>
      <p:sp>
        <p:nvSpPr>
          <p:cNvPr id="72707"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58839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TextEdit="1"/>
          </p:cNvSpPr>
          <p:nvPr>
            <p:ph type="sldImg"/>
          </p:nvPr>
        </p:nvSpPr>
        <p:spPr bwMode="auto">
          <a:noFill/>
          <a:ln>
            <a:solidFill>
              <a:srgbClr val="000000"/>
            </a:solidFill>
            <a:miter lim="800000"/>
            <a:headEnd/>
            <a:tailEnd/>
          </a:ln>
        </p:spPr>
      </p:sp>
      <p:sp>
        <p:nvSpPr>
          <p:cNvPr id="55299"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86574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p:spPr>
      </p:sp>
      <p:sp>
        <p:nvSpPr>
          <p:cNvPr id="56323"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01182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p:spPr>
      </p:sp>
      <p:sp>
        <p:nvSpPr>
          <p:cNvPr id="57347"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14968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p:spPr>
      </p:sp>
      <p:sp>
        <p:nvSpPr>
          <p:cNvPr id="58371"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65530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7728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p:spPr>
      </p:sp>
      <p:sp>
        <p:nvSpPr>
          <p:cNvPr id="61443"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12463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56289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p:spPr>
      </p:sp>
      <p:sp>
        <p:nvSpPr>
          <p:cNvPr id="63491"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17259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05BA0A63-4900-4A71-AAEE-6B6217F7D0C8}"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739E32DF-0C77-4A11-B8BC-B2805D45851D}"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36FE9E1E-81CE-4FBD-9504-DA985BE5A43A}"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E11C26F0-1737-464C-96DB-ABDF9E9CBABE}"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4A871863-D659-42D6-AA18-887E85ABC9EA}"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B18F601E-E28B-4CB7-B350-D052AEC94ED8}"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549B0C5A-512B-4B45-9984-26279F801615}"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CF6FA1D9-7CD1-484E-8B49-6DE8F71D2A0A}"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34992862-F0B5-4707-B9AE-CCCB1B7B394C}"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20C73EAD-8701-4146-9214-76AD221479E6}"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402E80C6-AB1C-4DD6-93F7-8653C9E19234}"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79E218B6-C0DD-4787-8375-45189906961E}"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5CE537E7-33B2-40AB-A76E-1BBDBBF46E5A}"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EFB1AB19-A8CB-426A-AC69-4383450B6F6E}"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8AD4B273-DB3F-4AA6-87B7-510D2C713C80}"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04EC77CA-D7C1-48D4-BBE4-3F7D588CFA3E}"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2B6EDA2A-E107-4998-9C5C-22AFFD662188}"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cxnSp>
        <p:nvCxnSpPr>
          <p:cNvPr id="2" name="Straight Connector 1"/>
          <p:cNvCxnSpPr/>
          <p:nvPr userDrawn="1"/>
        </p:nvCxnSpPr>
        <p:spPr>
          <a:xfrm>
            <a:off x="1447800" y="7620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10"/>
          <p:cNvSpPr txBox="1">
            <a:spLocks noChangeArrowheads="1"/>
          </p:cNvSpPr>
          <p:nvPr userDrawn="1"/>
        </p:nvSpPr>
        <p:spPr bwMode="auto">
          <a:xfrm>
            <a:off x="8229600" y="6400800"/>
            <a:ext cx="762000" cy="276225"/>
          </a:xfrm>
          <a:prstGeom prst="rect">
            <a:avLst/>
          </a:prstGeom>
          <a:noFill/>
          <a:ln w="9525">
            <a:noFill/>
            <a:miter lim="800000"/>
            <a:headEnd/>
            <a:tailEnd/>
          </a:ln>
        </p:spPr>
        <p:txBody>
          <a:bodyPr>
            <a:spAutoFit/>
          </a:bodyPr>
          <a:lstStyle/>
          <a:p>
            <a:fld id="{A88BD2E0-D5BE-4E00-96BE-28CCDE743CBB}" type="slidenum">
              <a:rPr lang="en-US" sz="1200">
                <a:latin typeface="Calibri" pitchFamily="34" charset="0"/>
              </a:rPr>
              <a:pPr/>
              <a:t>‹#›</a:t>
            </a:fld>
            <a:endParaRPr lang="en-US" sz="1200">
              <a:latin typeface="Calibri" pitchFamily="34" charset="0"/>
            </a:endParaRPr>
          </a:p>
        </p:txBody>
      </p:sp>
    </p:spTree>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hyperlink" Target="http://www.mpoweruk.com/rockets.htm#nozzle" TargetMode="External"/><Relationship Id="rId2" Type="http://schemas.openxmlformats.org/officeDocument/2006/relationships/hyperlink" Target="http://www.mpoweruk.com/history.htm#bernoull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2.jpe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8.jpe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Steam Turbine</a:t>
            </a:r>
            <a:endParaRPr lang="en-US" dirty="0"/>
          </a:p>
        </p:txBody>
      </p:sp>
      <p:sp>
        <p:nvSpPr>
          <p:cNvPr id="3" name="Subtitle 2"/>
          <p:cNvSpPr>
            <a:spLocks noGrp="1"/>
          </p:cNvSpPr>
          <p:nvPr>
            <p:ph type="subTitle" idx="1"/>
          </p:nvPr>
        </p:nvSpPr>
        <p:spPr/>
        <p:txBody>
          <a:bodyPr/>
          <a:lstStyle/>
          <a:p>
            <a:r>
              <a:rPr lang="en-US" dirty="0" smtClean="0"/>
              <a:t>bme207196@gmail.com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style>
          <a:lnRef idx="1">
            <a:schemeClr val="accent1"/>
          </a:lnRef>
          <a:fillRef idx="2">
            <a:schemeClr val="accent1"/>
          </a:fillRef>
          <a:effectRef idx="1">
            <a:schemeClr val="accent1"/>
          </a:effectRef>
          <a:fontRef idx="minor">
            <a:schemeClr val="dk1"/>
          </a:fontRef>
        </p:style>
        <p:txBody>
          <a:bodyPr>
            <a:normAutofit/>
          </a:bodyPr>
          <a:lstStyle/>
          <a:p>
            <a:r>
              <a:rPr lang="en-US" sz="2800" b="1" dirty="0" smtClean="0"/>
              <a:t>Difference between Impulse &amp; Reaction Steam Turbine</a:t>
            </a:r>
            <a:endParaRPr lang="en-US" sz="2800"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381000" y="685800"/>
            <a:ext cx="7772400" cy="1676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1000" y="2286000"/>
            <a:ext cx="7772400" cy="4210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1219200" y="0"/>
            <a:ext cx="6705600" cy="457200"/>
          </a:xfrm>
          <a:prstGeom prst="rect">
            <a:avLst/>
          </a:prstGeom>
          <a:noFill/>
          <a:ln w="9525">
            <a:noFill/>
            <a:miter lim="800000"/>
            <a:headEnd/>
            <a:tailEnd/>
          </a:ln>
          <a:effectLst/>
        </p:spPr>
        <p:txBody>
          <a:bodyPr>
            <a:spAutoFit/>
          </a:bodyPr>
          <a:lstStyle/>
          <a:p>
            <a:pPr>
              <a:spcBef>
                <a:spcPct val="50000"/>
              </a:spcBef>
            </a:pPr>
            <a:r>
              <a:rPr lang="en-US" sz="2400" b="1" u="sng"/>
              <a:t>Reaction – Impulse Comparison</a:t>
            </a:r>
          </a:p>
        </p:txBody>
      </p:sp>
      <p:pic>
        <p:nvPicPr>
          <p:cNvPr id="2" name="Picture 1"/>
          <p:cNvPicPr>
            <a:picLocks noChangeAspect="1"/>
          </p:cNvPicPr>
          <p:nvPr/>
        </p:nvPicPr>
        <p:blipFill>
          <a:blip r:embed="rId3"/>
          <a:stretch>
            <a:fillRect/>
          </a:stretch>
        </p:blipFill>
        <p:spPr>
          <a:xfrm>
            <a:off x="907459" y="838200"/>
            <a:ext cx="7329081" cy="5712698"/>
          </a:xfrm>
          <a:prstGeom prst="rect">
            <a:avLst/>
          </a:prstGeom>
        </p:spPr>
      </p:pic>
    </p:spTree>
  </p:cSld>
  <p:clrMapOvr>
    <a:masterClrMapping/>
  </p:clrMapOvr>
  <p:transition advClick="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Nozzle</a:t>
            </a:r>
            <a:endParaRPr lang="en-US" dirty="0"/>
          </a:p>
        </p:txBody>
      </p:sp>
      <p:sp>
        <p:nvSpPr>
          <p:cNvPr id="3" name="Content Placeholder 2"/>
          <p:cNvSpPr>
            <a:spLocks noGrp="1"/>
          </p:cNvSpPr>
          <p:nvPr>
            <p:ph idx="1"/>
          </p:nvPr>
        </p:nvSpPr>
        <p:spPr/>
        <p:txBody>
          <a:bodyPr>
            <a:normAutofit fontScale="62500" lnSpcReduction="20000"/>
          </a:bodyPr>
          <a:lstStyle/>
          <a:p>
            <a:r>
              <a:rPr lang="en-US" dirty="0"/>
              <a:t>Key to achieving high efficiency in both impulse and reaction turbines is the design of the nozzles. They are normally a convergent-divergent (hourglass) shape which increases the velocity of the inlet steam while reducing its pressure. Increasing the velocity of the steam by means of a flared nozzle output orifice may seem counter-intuitive since water flows faster through a constricted part of a stream or a pipe and squeezing the end of a hosepipe causes the water to squirt out in a long, fast jet. This occurs because the water is an incompressible fluid. Steam on the other hand is a gas and its volume is not fixed but depends on its temperature and pressure. Gas dynamics are therefore quite different from hydrodynamics, however the conservation of energy principle still holds for both fluids and </a:t>
            </a:r>
            <a:r>
              <a:rPr lang="en-US" dirty="0">
                <a:hlinkClick r:id="rId2"/>
              </a:rPr>
              <a:t>Bernoulli</a:t>
            </a:r>
            <a:r>
              <a:rPr lang="en-US" dirty="0"/>
              <a:t>'s Law indicates that kinetic energy of a gas increases as pressure energy falls.</a:t>
            </a:r>
          </a:p>
          <a:p>
            <a:r>
              <a:rPr lang="en-US" dirty="0"/>
              <a:t>This flared nozzle design was discovered by de Laval and applies equally to the nozzles of rocket engines whose working fluid is hot exhaust gas. See </a:t>
            </a:r>
            <a:r>
              <a:rPr lang="en-US" dirty="0">
                <a:hlinkClick r:id="rId3"/>
              </a:rPr>
              <a:t>Rocket Nozzles</a:t>
            </a:r>
            <a:r>
              <a:rPr lang="en-US" dirty="0"/>
              <a:t> for more about the principles involved.</a:t>
            </a:r>
          </a:p>
          <a:p>
            <a:endParaRPr lang="en-US" dirty="0"/>
          </a:p>
        </p:txBody>
      </p:sp>
    </p:spTree>
    <p:extLst>
      <p:ext uri="{BB962C8B-B14F-4D97-AF65-F5344CB8AC3E}">
        <p14:creationId xmlns:p14="http://schemas.microsoft.com/office/powerpoint/2010/main" val="489040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Impulse turbine</a:t>
            </a:r>
            <a:endParaRPr lang="en-US" dirty="0"/>
          </a:p>
        </p:txBody>
      </p:sp>
      <p:sp>
        <p:nvSpPr>
          <p:cNvPr id="3" name="Content Placeholder 2"/>
          <p:cNvSpPr>
            <a:spLocks noGrp="1"/>
          </p:cNvSpPr>
          <p:nvPr>
            <p:ph idx="1"/>
          </p:nvPr>
        </p:nvSpPr>
        <p:spPr/>
        <p:txBody>
          <a:bodyPr>
            <a:normAutofit fontScale="55000" lnSpcReduction="20000"/>
          </a:bodyPr>
          <a:lstStyle/>
          <a:p>
            <a:r>
              <a:rPr lang="en-US" dirty="0"/>
              <a:t>The steam jets in an impulse turbine are directed by the fixed nozzles at the turbine's bucket shaped rotor blades where the force exerted by the jets causes the rotor to turn while at the same time the velocity of the steam is reduced as it imparts its kinetic energy to the blades. The blades in turn change </a:t>
            </a:r>
            <a:r>
              <a:rPr lang="en-US" dirty="0" err="1"/>
              <a:t>change</a:t>
            </a:r>
            <a:r>
              <a:rPr lang="en-US" dirty="0"/>
              <a:t> the direction of flow of the steam and this change of momentum corresponds to the increased momentum of the rotor. (Descartes - Conservation of momentum). The entire pressure drop in the turbine stage occurs in the fixed nozzles in the stator and there is no pressure drop as the steam passes through the rotor blades since the cross section of the chamber between the blades is constant. Impulse turbines are therefore also known as constant pressure turbines.</a:t>
            </a:r>
          </a:p>
          <a:p>
            <a:r>
              <a:rPr lang="en-US" dirty="0"/>
              <a:t>Steam impulse turbines usually operate at extremely high speeds of 30,000 </a:t>
            </a:r>
            <a:r>
              <a:rPr lang="en-US" dirty="0" err="1"/>
              <a:t>r.p.m</a:t>
            </a:r>
            <a:r>
              <a:rPr lang="en-US" dirty="0"/>
              <a:t>. or more and are thus subject to enormous centrifugal forces. For most practical applications the speed must be geared down. Other than that, the design is relatively simple and the turbine casing does not necessarily need to be pressure proof.</a:t>
            </a:r>
          </a:p>
          <a:p>
            <a:r>
              <a:rPr lang="en-US" dirty="0"/>
              <a:t>In a compound turbine, the next series of fixed blades reverses the direction of the steam before it passes to the second row of rotor blades.</a:t>
            </a:r>
          </a:p>
          <a:p>
            <a:endParaRPr lang="en-US" dirty="0"/>
          </a:p>
        </p:txBody>
      </p:sp>
    </p:spTree>
    <p:extLst>
      <p:ext uri="{BB962C8B-B14F-4D97-AF65-F5344CB8AC3E}">
        <p14:creationId xmlns:p14="http://schemas.microsoft.com/office/powerpoint/2010/main" val="500961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Turbine</a:t>
            </a:r>
            <a:endParaRPr lang="en-US" dirty="0"/>
          </a:p>
        </p:txBody>
      </p:sp>
      <p:sp>
        <p:nvSpPr>
          <p:cNvPr id="3" name="Content Placeholder 2"/>
          <p:cNvSpPr>
            <a:spLocks noGrp="1"/>
          </p:cNvSpPr>
          <p:nvPr>
            <p:ph idx="1"/>
          </p:nvPr>
        </p:nvSpPr>
        <p:spPr/>
        <p:txBody>
          <a:bodyPr>
            <a:normAutofit fontScale="62500" lnSpcReduction="20000"/>
          </a:bodyPr>
          <a:lstStyle/>
          <a:p>
            <a:r>
              <a:rPr lang="en-US" dirty="0"/>
              <a:t>Both the fixed and the rotor blades of the reaction turbine are shaped more like </a:t>
            </a:r>
            <a:r>
              <a:rPr lang="en-US" dirty="0" err="1"/>
              <a:t>aerofoils</a:t>
            </a:r>
            <a:r>
              <a:rPr lang="en-US" dirty="0"/>
              <a:t>, arranged such that the cross section of the blades diminishes from the inlet side towards the exhaust side of the blades. This means that the cross section of the steam passages between both sets of fixed and rotor blades increases across the turbine stage. In this way both sets of blades essentially form nozzles so that as the steam progresses through both the stator and the rotor its pressure decreases causing its velocity to increase. The rotor becomes basically a set of rotating nozzles.</a:t>
            </a:r>
          </a:p>
          <a:p>
            <a:r>
              <a:rPr lang="en-US" dirty="0"/>
              <a:t>As the steam emerges in a jet from between each set of rotor blades, it creates a reactive force on the blades which in turn creates the turning moment on the turbine rotor, just as in Hero's steam engine. (Newton's Third Law - For every action there is an equal and opposite reaction)</a:t>
            </a:r>
          </a:p>
          <a:p>
            <a:r>
              <a:rPr lang="en-US" dirty="0"/>
              <a:t>Reaction turbines are generally much more efficient than impulse turbines and run at lower speeds which means they don't necessarily need reduction gearing. They are however more complex and the high pressure steam makes them more susceptible to leaks between the stages.</a:t>
            </a:r>
          </a:p>
          <a:p>
            <a:r>
              <a:rPr lang="en-US" dirty="0"/>
              <a:t> </a:t>
            </a:r>
          </a:p>
          <a:p>
            <a:endParaRPr lang="en-US" dirty="0"/>
          </a:p>
        </p:txBody>
      </p:sp>
    </p:spTree>
    <p:extLst>
      <p:ext uri="{BB962C8B-B14F-4D97-AF65-F5344CB8AC3E}">
        <p14:creationId xmlns:p14="http://schemas.microsoft.com/office/powerpoint/2010/main" val="162481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b="1" dirty="0" smtClean="0"/>
              <a:t>Compounding of Steam Turbines</a:t>
            </a:r>
            <a:endParaRPr lang="en-US" dirty="0"/>
          </a:p>
        </p:txBody>
      </p:sp>
      <p:sp>
        <p:nvSpPr>
          <p:cNvPr id="3" name="Content Placeholder 2"/>
          <p:cNvSpPr>
            <a:spLocks noGrp="1"/>
          </p:cNvSpPr>
          <p:nvPr>
            <p:ph idx="1"/>
          </p:nvPr>
        </p:nvSpPr>
        <p:spPr/>
        <p:txBody>
          <a:bodyPr>
            <a:normAutofit lnSpcReduction="10000"/>
          </a:bodyPr>
          <a:lstStyle/>
          <a:p>
            <a:r>
              <a:rPr lang="en-US" i="1" dirty="0" smtClean="0"/>
              <a:t>method of obtaining reasonable tangential speed of rotor for a given overall pressure drop by using more than one stages.</a:t>
            </a:r>
          </a:p>
          <a:p>
            <a:r>
              <a:rPr lang="en-US" dirty="0" smtClean="0"/>
              <a:t>Compounding is necessary for steam turbines because if the tangential blade tip velocity greater than 400 m/s, then the blade tips are subjected to centrifugal stress. Due this, utilization is low hence the efficiency of the stage is also low.</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a:xfrm>
            <a:off x="457200" y="1600200"/>
            <a:ext cx="8686800" cy="5257800"/>
          </a:xfrm>
        </p:spPr>
        <p:txBody>
          <a:bodyPr>
            <a:normAutofit fontScale="92500" lnSpcReduction="20000"/>
          </a:bodyPr>
          <a:lstStyle/>
          <a:p>
            <a:r>
              <a:rPr lang="en-US" dirty="0" smtClean="0"/>
              <a:t>This consists of set of nozzles, rows of moving blades (rotor) &amp; a rows of stationary blades (stator) corresponding velocity compounding Impulse Turbine.</a:t>
            </a:r>
          </a:p>
          <a:p>
            <a:r>
              <a:rPr lang="en-US" dirty="0" smtClean="0"/>
              <a:t>The function of stationary blades is to direct the steam coming from the first moving row to the next moving row without appreciable change in velocity. All the kinetic energy available at the nozzle exit is successively absorbed by all the moving rows &amp; the steam is sent from the last moving row with low velocity to achieve high utilization. The turbine works under this type of compounding stage is called velocity compounded turbine.</a:t>
            </a:r>
            <a:endParaRPr lang="en-US" dirty="0"/>
          </a:p>
        </p:txBody>
      </p:sp>
      <p:sp>
        <p:nvSpPr>
          <p:cNvPr id="4" name="Title 1"/>
          <p:cNvSpPr txBox="1">
            <a:spLocks/>
          </p:cNvSpPr>
          <p:nvPr/>
        </p:nvSpPr>
        <p:spPr>
          <a:xfrm>
            <a:off x="609600" y="427038"/>
            <a:ext cx="8229600" cy="1143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p>
            <a:pPr algn="ctr">
              <a:buNone/>
            </a:pPr>
            <a:r>
              <a:rPr lang="en-US" sz="4400" dirty="0" smtClean="0"/>
              <a:t>1. </a:t>
            </a:r>
            <a:r>
              <a:rPr lang="en-US" sz="4400" b="1" dirty="0" smtClean="0"/>
              <a:t>Velocity Compounding (Curtis Stage) of Impulse Turbine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57200" y="274638"/>
            <a:ext cx="8305800" cy="6439024"/>
          </a:xfrm>
          <a:prstGeom prst="rect">
            <a:avLst/>
          </a:prstGeom>
        </p:spPr>
      </p:pic>
    </p:spTree>
    <p:extLst>
      <p:ext uri="{BB962C8B-B14F-4D97-AF65-F5344CB8AC3E}">
        <p14:creationId xmlns:p14="http://schemas.microsoft.com/office/powerpoint/2010/main" val="272151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762000" y="76200"/>
            <a:ext cx="7086600" cy="6494508"/>
          </a:xfrm>
          <a:prstGeom prst="rect">
            <a:avLst/>
          </a:prstGeom>
          <a:noFill/>
          <a:ln w="9525">
            <a:noFill/>
            <a:miter lim="800000"/>
            <a:headEnd/>
            <a:tailEnd/>
          </a:ln>
          <a:effectLst/>
        </p:spPr>
      </p:pic>
      <p:sp>
        <p:nvSpPr>
          <p:cNvPr id="5" name="TextBox 4"/>
          <p:cNvSpPr txBox="1"/>
          <p:nvPr/>
        </p:nvSpPr>
        <p:spPr>
          <a:xfrm>
            <a:off x="2057400" y="5638800"/>
            <a:ext cx="762000" cy="369332"/>
          </a:xfrm>
          <a:prstGeom prst="rect">
            <a:avLst/>
          </a:prstGeom>
          <a:solidFill>
            <a:schemeClr val="accent1"/>
          </a:solidFill>
        </p:spPr>
        <p:txBody>
          <a:bodyPr wrap="square" rtlCol="0">
            <a:spAutoFit/>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smtClean="0"/>
              <a:t>3.2 Pressure Compounded (</a:t>
            </a:r>
            <a:r>
              <a:rPr lang="en-US" b="1" dirty="0" err="1" smtClean="0"/>
              <a:t>Rateau</a:t>
            </a:r>
            <a:r>
              <a:rPr lang="en-US" b="1" dirty="0" smtClean="0"/>
              <a:t> Stage ) Impulse Turbine :</a:t>
            </a:r>
            <a:endParaRPr lang="en-US" dirty="0"/>
          </a:p>
        </p:txBody>
      </p:sp>
      <p:sp>
        <p:nvSpPr>
          <p:cNvPr id="3" name="Content Placeholder 2"/>
          <p:cNvSpPr>
            <a:spLocks noGrp="1"/>
          </p:cNvSpPr>
          <p:nvPr>
            <p:ph idx="1"/>
          </p:nvPr>
        </p:nvSpPr>
        <p:spPr>
          <a:xfrm>
            <a:off x="457200" y="1600200"/>
            <a:ext cx="8229600" cy="4953000"/>
          </a:xfrm>
        </p:spPr>
        <p:txBody>
          <a:bodyPr>
            <a:noAutofit/>
          </a:bodyPr>
          <a:lstStyle/>
          <a:p>
            <a:r>
              <a:rPr lang="en-US" sz="2400" dirty="0" smtClean="0">
                <a:latin typeface="TimesNewRoman"/>
              </a:rPr>
              <a:t>A number of simple impulse stages arranged in series is called as pressure compounding. In this case, the turbine is provided with rows of fixed blades which acts as a nozzles at the entry of each rows of moving blades. The total pressure drop of steam does not take place in a single nozzle but divided among all the rows of fixed blades which act as nozzle for the next moving rows..</a:t>
            </a:r>
          </a:p>
          <a:p>
            <a:r>
              <a:rPr lang="en-US" sz="2400" dirty="0" smtClean="0">
                <a:latin typeface="TimesNewRoman"/>
              </a:rPr>
              <a:t>Pressure compounding leads to higher efficiencies because very high flow velocities are avoided through the use of purely convergent nozzles. For maximum utilization, the absolute velocity of steam at the outlet of the last rotor must be axially directed. It is usually in large turbines to have pressure compounded or reaction stages after the velocity compounded stage.</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Steam Turbine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Steam turbines use the steam as a working fluid. In steam turbines, high pressure steam from the boiler is expanded in nozzle, in which the enthalpy of steam being converted into kinetic energy. Thus, the steam at high velocity at the exit of nozzle impinges over the moving blades (rotor) which cause to change the flow direction of steam and thus cause a tangential force on the rotor blades. Due to this dynamic action between the rotor and the steam, thus the work is developed.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685800" y="228600"/>
            <a:ext cx="6934200" cy="6258560"/>
          </a:xfrm>
          <a:prstGeom prst="rect">
            <a:avLst/>
          </a:prstGeom>
          <a:noFill/>
          <a:ln w="9525">
            <a:noFill/>
            <a:miter lim="800000"/>
            <a:headEnd/>
            <a:tailEnd/>
          </a:ln>
          <a:effectLst/>
        </p:spPr>
      </p:pic>
      <p:sp>
        <p:nvSpPr>
          <p:cNvPr id="5" name="TextBox 4"/>
          <p:cNvSpPr txBox="1"/>
          <p:nvPr/>
        </p:nvSpPr>
        <p:spPr>
          <a:xfrm>
            <a:off x="1981200" y="5486400"/>
            <a:ext cx="990600" cy="381000"/>
          </a:xfrm>
          <a:prstGeom prst="rect">
            <a:avLst/>
          </a:prstGeom>
          <a:solidFill>
            <a:schemeClr val="accent1"/>
          </a:solidFill>
        </p:spPr>
        <p:txBody>
          <a:bodyPr wrap="square" rtlCol="0">
            <a:spAutoFit/>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3.</a:t>
            </a:r>
            <a:r>
              <a:rPr lang="en-US" b="1" dirty="0" smtClean="0"/>
              <a:t> Pressure -Velocity Compounding</a:t>
            </a:r>
            <a:endParaRPr lang="en-US" dirty="0"/>
          </a:p>
        </p:txBody>
      </p:sp>
      <p:sp>
        <p:nvSpPr>
          <p:cNvPr id="3" name="Content Placeholder 2"/>
          <p:cNvSpPr>
            <a:spLocks noGrp="1"/>
          </p:cNvSpPr>
          <p:nvPr>
            <p:ph idx="1"/>
          </p:nvPr>
        </p:nvSpPr>
        <p:spPr>
          <a:xfrm>
            <a:off x="457200" y="1600200"/>
            <a:ext cx="8686800" cy="5029200"/>
          </a:xfrm>
        </p:spPr>
        <p:txBody>
          <a:bodyPr>
            <a:noAutofit/>
          </a:bodyPr>
          <a:lstStyle/>
          <a:p>
            <a:r>
              <a:rPr lang="en-US" sz="2400" dirty="0" smtClean="0"/>
              <a:t>In this method, high rotor speeds are reduced without sacrificing the efficiency or the output. Pressure drop from the chest pressure to the condenser pressure occurs at two stages. This type of arrangement is very popular due to simple construction as compared to pressure compounding steam turbine.</a:t>
            </a:r>
          </a:p>
          <a:p>
            <a:r>
              <a:rPr lang="en-US" sz="2400" dirty="0" smtClean="0"/>
              <a:t>set of nozzles and rows of moving blades fixed to the shaft and rows of fixed blades to casing. The entire expansion takes place in the nozzles. The high velocity steam parts with only portion of the kinetic energy in the first set of the moving blades and then passed on to fixed blades where only change in direction of jet takes place without appreciable loss in velocity. This jet then passes on to another set of moving vanes where further drop in kinetic energy occurs. This type of turbine is also called </a:t>
            </a:r>
            <a:r>
              <a:rPr lang="en-US" sz="2400" dirty="0" err="1" smtClean="0"/>
              <a:t>CurtisTurbine</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524000" y="457200"/>
            <a:ext cx="4419600" cy="5698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smtClean="0"/>
              <a:t>Analysis on Single Stage Impulse Turbine :</a:t>
            </a:r>
            <a:endParaRPr lang="en-US" dirty="0"/>
          </a:p>
        </p:txBody>
      </p:sp>
      <p:sp>
        <p:nvSpPr>
          <p:cNvPr id="5" name="Content Placeholder 4"/>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9213A953-520B-4B40-8CEE-4F307DC8E844}" type="slidenum">
              <a:rPr lang="en-US"/>
              <a:pPr>
                <a:defRPr/>
              </a:pPr>
              <a:t>24</a:t>
            </a:fld>
            <a:endParaRPr lang="en-US"/>
          </a:p>
        </p:txBody>
      </p:sp>
      <p:sp>
        <p:nvSpPr>
          <p:cNvPr id="73731" name="Rectangle 2"/>
          <p:cNvSpPr>
            <a:spLocks noGrp="1" noChangeArrowheads="1"/>
          </p:cNvSpPr>
          <p:nvPr>
            <p:ph type="title"/>
          </p:nvPr>
        </p:nvSpPr>
        <p:spPr/>
        <p:txBody>
          <a:bodyPr/>
          <a:lstStyle/>
          <a:p>
            <a:pPr marL="838200" indent="-838200" eaLnBrk="1" hangingPunct="1"/>
            <a:r>
              <a:rPr lang="en-US" sz="3800" b="1" smtClean="0"/>
              <a:t>Pressure and velocity:</a:t>
            </a:r>
          </a:p>
        </p:txBody>
      </p:sp>
      <p:graphicFrame>
        <p:nvGraphicFramePr>
          <p:cNvPr id="73732" name="Object 3"/>
          <p:cNvGraphicFramePr>
            <a:graphicFrameLocks noGrp="1" noChangeAspect="1"/>
          </p:cNvGraphicFramePr>
          <p:nvPr>
            <p:ph idx="1"/>
            <p:extLst>
              <p:ext uri="{D42A27DB-BD31-4B8C-83A1-F6EECF244321}">
                <p14:modId xmlns:p14="http://schemas.microsoft.com/office/powerpoint/2010/main" val="2632372748"/>
              </p:ext>
            </p:extLst>
          </p:nvPr>
        </p:nvGraphicFramePr>
        <p:xfrm>
          <a:off x="3962400" y="1066800"/>
          <a:ext cx="5273675" cy="6492957"/>
        </p:xfrm>
        <a:graphic>
          <a:graphicData uri="http://schemas.openxmlformats.org/presentationml/2006/ole">
            <mc:AlternateContent xmlns:mc="http://schemas.openxmlformats.org/markup-compatibility/2006">
              <mc:Choice xmlns:v="urn:schemas-microsoft-com:vml" Requires="v">
                <p:oleObj spid="_x0000_s8206" name="Image" r:id="rId3" imgW="1938204" imgH="2386387" progId="Photoshop.Image.7">
                  <p:embed/>
                </p:oleObj>
              </mc:Choice>
              <mc:Fallback>
                <p:oleObj name="Image" r:id="rId3" imgW="1938204" imgH="2386387" progId="Photoshop.Image.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66800"/>
                        <a:ext cx="5273675" cy="6492957"/>
                      </a:xfrm>
                      <a:prstGeom prst="rect">
                        <a:avLst/>
                      </a:prstGeom>
                      <a:noFill/>
                      <a:extLst/>
                    </p:spPr>
                  </p:pic>
                </p:oleObj>
              </mc:Fallback>
            </mc:AlternateContent>
          </a:graphicData>
        </a:graphic>
      </p:graphicFrame>
      <p:sp>
        <p:nvSpPr>
          <p:cNvPr id="73733" name="Text Box 4"/>
          <p:cNvSpPr txBox="1">
            <a:spLocks noChangeArrowheads="1"/>
          </p:cNvSpPr>
          <p:nvPr/>
        </p:nvSpPr>
        <p:spPr bwMode="auto">
          <a:xfrm>
            <a:off x="304800" y="1447800"/>
            <a:ext cx="3886200" cy="5940088"/>
          </a:xfrm>
          <a:prstGeom prst="rect">
            <a:avLst/>
          </a:prstGeom>
          <a:noFill/>
          <a:ln w="9525">
            <a:noFill/>
            <a:miter lim="800000"/>
            <a:headEnd/>
            <a:tailEnd/>
          </a:ln>
        </p:spPr>
        <p:txBody>
          <a:bodyPr wrap="square">
            <a:spAutoFit/>
          </a:bodyPr>
          <a:lstStyle/>
          <a:p>
            <a:pPr>
              <a:spcBef>
                <a:spcPct val="50000"/>
              </a:spcBef>
            </a:pPr>
            <a:r>
              <a:rPr lang="en-US" sz="2000" b="1" dirty="0">
                <a:latin typeface="Arial" charset="0"/>
              </a:rPr>
              <a:t>1234- pressure at entrance of nozzle, exit of nozzle, entrance of blades and exit of blades.</a:t>
            </a:r>
          </a:p>
          <a:p>
            <a:pPr>
              <a:spcBef>
                <a:spcPct val="50000"/>
              </a:spcBef>
            </a:pPr>
            <a:r>
              <a:rPr lang="en-US" sz="2000" b="1" dirty="0">
                <a:latin typeface="Arial" charset="0"/>
              </a:rPr>
              <a:t>5678- velocity at entrance of nozzle, exit of nozzle, entrance of blades and exit of blades.</a:t>
            </a:r>
          </a:p>
          <a:p>
            <a:pPr>
              <a:spcBef>
                <a:spcPct val="50000"/>
              </a:spcBef>
            </a:pPr>
            <a:r>
              <a:rPr lang="en-US" sz="2000" b="1" dirty="0">
                <a:latin typeface="Arial" charset="0"/>
              </a:rPr>
              <a:t>The pressure of steam jet reduced in the nozzle and remains constant while passing through moving blades.</a:t>
            </a:r>
          </a:p>
          <a:p>
            <a:pPr>
              <a:spcBef>
                <a:spcPct val="50000"/>
              </a:spcBef>
            </a:pPr>
            <a:r>
              <a:rPr lang="en-US" sz="2000" b="1" dirty="0">
                <a:latin typeface="Arial" charset="0"/>
              </a:rPr>
              <a:t>Velocity of S is increased in nozzle and reduced while passing </a:t>
            </a:r>
            <a:r>
              <a:rPr lang="en-US" sz="1800" b="1" dirty="0">
                <a:latin typeface="Arial" charset="0"/>
              </a:rPr>
              <a:t>through moving blades.</a:t>
            </a:r>
          </a:p>
          <a:p>
            <a:pPr>
              <a:spcBef>
                <a:spcPct val="50000"/>
              </a:spcBef>
            </a:pPr>
            <a:endParaRPr lang="en-US" sz="2000" b="1" dirty="0">
              <a:latin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B1F3C84-CFDF-4E74-BEE9-4AFF3B6E29CE}" type="slidenum">
              <a:rPr lang="en-US"/>
              <a:pPr>
                <a:defRPr/>
              </a:pPr>
              <a:t>25</a:t>
            </a:fld>
            <a:endParaRPr lang="en-US"/>
          </a:p>
        </p:txBody>
      </p:sp>
      <p:sp>
        <p:nvSpPr>
          <p:cNvPr id="74755" name="Rectangle 2"/>
          <p:cNvSpPr>
            <a:spLocks noGrp="1" noChangeArrowheads="1"/>
          </p:cNvSpPr>
          <p:nvPr>
            <p:ph type="title"/>
          </p:nvPr>
        </p:nvSpPr>
        <p:spPr/>
        <p:txBody>
          <a:bodyPr/>
          <a:lstStyle/>
          <a:p>
            <a:pPr marL="838200" indent="-838200" eaLnBrk="1" hangingPunct="1"/>
            <a:r>
              <a:rPr lang="en-US" b="1" dirty="0" smtClean="0"/>
              <a:t>Velocity triangle:</a:t>
            </a:r>
          </a:p>
        </p:txBody>
      </p:sp>
      <p:sp>
        <p:nvSpPr>
          <p:cNvPr id="74757" name="Text Box 4"/>
          <p:cNvSpPr txBox="1">
            <a:spLocks noChangeArrowheads="1"/>
          </p:cNvSpPr>
          <p:nvPr/>
        </p:nvSpPr>
        <p:spPr bwMode="auto">
          <a:xfrm>
            <a:off x="457200" y="1828800"/>
            <a:ext cx="3276600" cy="4816475"/>
          </a:xfrm>
          <a:prstGeom prst="rect">
            <a:avLst/>
          </a:prstGeom>
          <a:noFill/>
          <a:ln w="9525">
            <a:noFill/>
            <a:miter lim="800000"/>
            <a:headEnd/>
            <a:tailEnd/>
          </a:ln>
        </p:spPr>
        <p:txBody>
          <a:bodyPr>
            <a:spAutoFit/>
          </a:bodyPr>
          <a:lstStyle/>
          <a:p>
            <a:pPr>
              <a:spcBef>
                <a:spcPct val="50000"/>
              </a:spcBef>
            </a:pPr>
            <a:r>
              <a:rPr lang="en-US" sz="2000" b="1">
                <a:latin typeface="Arial" charset="0"/>
              </a:rPr>
              <a:t>Steam jet after leaving nozzle impinges on one end of blade.</a:t>
            </a:r>
          </a:p>
          <a:p>
            <a:pPr>
              <a:spcBef>
                <a:spcPct val="50000"/>
              </a:spcBef>
            </a:pPr>
            <a:endParaRPr lang="en-US" sz="2000" b="1">
              <a:latin typeface="Arial" charset="0"/>
            </a:endParaRPr>
          </a:p>
          <a:p>
            <a:pPr>
              <a:spcBef>
                <a:spcPct val="50000"/>
              </a:spcBef>
            </a:pPr>
            <a:r>
              <a:rPr lang="en-US" sz="2000" b="1">
                <a:latin typeface="Arial" charset="0"/>
              </a:rPr>
              <a:t>Glides over the inside surface of the blade and finally leaves from the other edge.</a:t>
            </a:r>
          </a:p>
          <a:p>
            <a:pPr>
              <a:spcBef>
                <a:spcPct val="50000"/>
              </a:spcBef>
            </a:pPr>
            <a:endParaRPr lang="en-US" sz="2000" b="1">
              <a:latin typeface="Arial" charset="0"/>
            </a:endParaRPr>
          </a:p>
          <a:p>
            <a:pPr>
              <a:spcBef>
                <a:spcPct val="50000"/>
              </a:spcBef>
            </a:pPr>
            <a:r>
              <a:rPr lang="en-US" sz="2000" b="1">
                <a:latin typeface="Arial" charset="0"/>
              </a:rPr>
              <a:t>Jet enters and leave the blades tangentially and shock less.</a:t>
            </a:r>
          </a:p>
          <a:p>
            <a:pPr>
              <a:spcBef>
                <a:spcPct val="50000"/>
              </a:spcBef>
            </a:pPr>
            <a:r>
              <a:rPr lang="en-US" sz="2000" b="1">
                <a:latin typeface="Arial" charset="0"/>
              </a:rPr>
              <a:t>Note: V</a:t>
            </a:r>
            <a:r>
              <a:rPr lang="en-US" sz="2000" b="1" baseline="-25000">
                <a:latin typeface="Arial" charset="0"/>
              </a:rPr>
              <a:t>r</a:t>
            </a:r>
            <a:r>
              <a:rPr lang="en-US" sz="2000" b="1">
                <a:latin typeface="Arial" charset="0"/>
              </a:rPr>
              <a:t>=V</a:t>
            </a:r>
            <a:r>
              <a:rPr lang="en-US" sz="2000" b="1" baseline="-25000">
                <a:latin typeface="Arial" charset="0"/>
              </a:rPr>
              <a:t>r1</a:t>
            </a:r>
          </a:p>
        </p:txBody>
      </p:sp>
      <p:sp>
        <p:nvSpPr>
          <p:cNvPr id="6" name="Title 1"/>
          <p:cNvSpPr txBox="1">
            <a:spLocks/>
          </p:cNvSpPr>
          <p:nvPr/>
        </p:nvSpPr>
        <p:spPr>
          <a:xfrm>
            <a:off x="609600" y="228600"/>
            <a:ext cx="8229600" cy="1143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smtClean="0">
                <a:ln>
                  <a:noFill/>
                </a:ln>
                <a:solidFill>
                  <a:schemeClr val="dk1"/>
                </a:solidFill>
                <a:effectLst/>
                <a:uLnTx/>
                <a:uFillTx/>
                <a:latin typeface="+mn-lt"/>
                <a:ea typeface="+mn-ea"/>
                <a:cs typeface="+mn-cs"/>
              </a:rPr>
              <a:t>Analysis on Single Stage Impulse Turbine :</a:t>
            </a:r>
            <a:endParaRPr kumimoji="0" lang="en-US" sz="4400" b="0" i="0" u="none" strike="noStrike" kern="1200" cap="none" spc="0" normalizeH="0" baseline="0" noProof="0" dirty="0">
              <a:ln>
                <a:noFill/>
              </a:ln>
              <a:solidFill>
                <a:schemeClr val="dk1"/>
              </a:solidFill>
              <a:effectLst/>
              <a:uLnTx/>
              <a:uFillTx/>
              <a:latin typeface="+mn-lt"/>
              <a:ea typeface="+mn-ea"/>
              <a:cs typeface="+mn-cs"/>
            </a:endParaRPr>
          </a:p>
        </p:txBody>
      </p:sp>
      <p:pic>
        <p:nvPicPr>
          <p:cNvPr id="9219" name="Picture 3"/>
          <p:cNvPicPr>
            <a:picLocks noGrp="1" noChangeAspect="1" noChangeArrowheads="1"/>
          </p:cNvPicPr>
          <p:nvPr>
            <p:ph idx="1"/>
          </p:nvPr>
        </p:nvPicPr>
        <p:blipFill>
          <a:blip r:embed="rId2"/>
          <a:srcRect/>
          <a:stretch>
            <a:fillRect/>
          </a:stretch>
        </p:blipFill>
        <p:spPr bwMode="auto">
          <a:xfrm>
            <a:off x="3886200" y="1513033"/>
            <a:ext cx="4830763" cy="46701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smtClean="0"/>
              <a:t>Symbols used for velocity vector as follows :</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D996AE2C-0D33-48F3-A456-CD48E019BB78}" type="slidenum">
              <a:rPr lang="en-US"/>
              <a:pPr>
                <a:defRPr/>
              </a:pPr>
              <a:t>27</a:t>
            </a:fld>
            <a:endParaRPr lang="en-US"/>
          </a:p>
        </p:txBody>
      </p:sp>
      <p:sp>
        <p:nvSpPr>
          <p:cNvPr id="75779" name="Rectangle 2"/>
          <p:cNvSpPr>
            <a:spLocks noGrp="1" noChangeArrowheads="1"/>
          </p:cNvSpPr>
          <p:nvPr>
            <p:ph type="title"/>
          </p:nvPr>
        </p:nvSpPr>
        <p:spPr/>
        <p:style>
          <a:lnRef idx="1">
            <a:schemeClr val="accent1"/>
          </a:lnRef>
          <a:fillRef idx="2">
            <a:schemeClr val="accent1"/>
          </a:fillRef>
          <a:effectRef idx="1">
            <a:schemeClr val="accent1"/>
          </a:effectRef>
          <a:fontRef idx="minor">
            <a:schemeClr val="dk1"/>
          </a:fontRef>
        </p:style>
        <p:txBody>
          <a:bodyPr/>
          <a:lstStyle/>
          <a:p>
            <a:pPr eaLnBrk="1" hangingPunct="1"/>
            <a:r>
              <a:rPr lang="en-US" b="1" dirty="0" smtClean="0"/>
              <a:t>Combine Velocity triangle:</a:t>
            </a:r>
          </a:p>
        </p:txBody>
      </p:sp>
      <p:sp>
        <p:nvSpPr>
          <p:cNvPr id="75781" name="Text Box 4"/>
          <p:cNvSpPr txBox="1">
            <a:spLocks noChangeArrowheads="1"/>
          </p:cNvSpPr>
          <p:nvPr/>
        </p:nvSpPr>
        <p:spPr bwMode="auto">
          <a:xfrm>
            <a:off x="0" y="1600200"/>
            <a:ext cx="9144000" cy="400110"/>
          </a:xfrm>
          <a:prstGeom prst="rect">
            <a:avLst/>
          </a:prstGeom>
          <a:noFill/>
          <a:ln w="9525">
            <a:noFill/>
            <a:miter lim="800000"/>
            <a:headEnd/>
            <a:tailEnd/>
          </a:ln>
        </p:spPr>
        <p:txBody>
          <a:bodyPr wrap="square">
            <a:spAutoFit/>
          </a:bodyPr>
          <a:lstStyle/>
          <a:p>
            <a:pPr marL="342900" indent="-342900" algn="ctr">
              <a:spcBef>
                <a:spcPct val="50000"/>
              </a:spcBef>
            </a:pPr>
            <a:r>
              <a:rPr lang="en-US" sz="2000" b="1" dirty="0">
                <a:latin typeface="Arial" charset="0"/>
              </a:rPr>
              <a:t>For the sake of simplification and solving problems.</a:t>
            </a:r>
          </a:p>
        </p:txBody>
      </p:sp>
      <p:sp>
        <p:nvSpPr>
          <p:cNvPr id="75782" name="Text Box 5"/>
          <p:cNvSpPr txBox="1">
            <a:spLocks noChangeArrowheads="1"/>
          </p:cNvSpPr>
          <p:nvPr/>
        </p:nvSpPr>
        <p:spPr bwMode="auto">
          <a:xfrm>
            <a:off x="304800" y="2514600"/>
            <a:ext cx="1981200" cy="4054475"/>
          </a:xfrm>
          <a:prstGeom prst="rect">
            <a:avLst/>
          </a:prstGeom>
          <a:noFill/>
          <a:ln w="9525">
            <a:noFill/>
            <a:miter lim="800000"/>
            <a:headEnd/>
            <a:tailEnd/>
          </a:ln>
        </p:spPr>
        <p:txBody>
          <a:bodyPr wrap="square">
            <a:spAutoFit/>
          </a:bodyPr>
          <a:lstStyle/>
          <a:p>
            <a:pPr marL="342900" indent="-342900">
              <a:buFontTx/>
              <a:buAutoNum type="arabicPeriod"/>
            </a:pPr>
            <a:r>
              <a:rPr lang="en-US" sz="2000" b="1" dirty="0">
                <a:latin typeface="Arial" charset="0"/>
              </a:rPr>
              <a:t>AB=</a:t>
            </a:r>
            <a:r>
              <a:rPr lang="en-US" sz="2000" b="1" dirty="0" err="1">
                <a:latin typeface="Arial" charset="0"/>
              </a:rPr>
              <a:t>V</a:t>
            </a:r>
            <a:r>
              <a:rPr lang="en-US" sz="1100" b="1" dirty="0" err="1">
                <a:latin typeface="Arial" charset="0"/>
              </a:rPr>
              <a:t>b</a:t>
            </a:r>
            <a:endParaRPr lang="en-US" sz="1100" b="1" dirty="0">
              <a:latin typeface="Arial" charset="0"/>
            </a:endParaRPr>
          </a:p>
          <a:p>
            <a:pPr marL="342900" indent="-342900">
              <a:buFontTx/>
              <a:buAutoNum type="arabicPeriod"/>
            </a:pPr>
            <a:endParaRPr lang="en-US" sz="2000" b="1" dirty="0">
              <a:latin typeface="Arial" charset="0"/>
            </a:endParaRPr>
          </a:p>
          <a:p>
            <a:pPr marL="342900" indent="-342900">
              <a:buFontTx/>
              <a:buAutoNum type="arabicPeriod"/>
            </a:pPr>
            <a:r>
              <a:rPr lang="en-US" sz="2000" b="1" dirty="0" smtClean="0">
                <a:latin typeface="Arial" charset="0"/>
              </a:rPr>
              <a:t>BC=V</a:t>
            </a:r>
            <a:r>
              <a:rPr lang="en-US" sz="1100" b="1" dirty="0" smtClean="0">
                <a:latin typeface="Arial" charset="0"/>
              </a:rPr>
              <a:t>1</a:t>
            </a:r>
            <a:r>
              <a:rPr lang="en-US" sz="2000" b="1" dirty="0" smtClean="0">
                <a:latin typeface="Arial" charset="0"/>
              </a:rPr>
              <a:t>,</a:t>
            </a:r>
            <a:r>
              <a:rPr lang="en-US" sz="2000" b="1" dirty="0">
                <a:latin typeface="Arial" charset="0"/>
                <a:sym typeface="Symbol" pitchFamily="18" charset="2"/>
              </a:rPr>
              <a:t></a:t>
            </a:r>
          </a:p>
          <a:p>
            <a:pPr marL="342900" indent="-342900">
              <a:buFontTx/>
              <a:buAutoNum type="arabicPeriod"/>
            </a:pPr>
            <a:endParaRPr lang="en-US" sz="2000" b="1" dirty="0">
              <a:latin typeface="Arial" charset="0"/>
              <a:sym typeface="Symbol" pitchFamily="18" charset="2"/>
            </a:endParaRPr>
          </a:p>
          <a:p>
            <a:pPr marL="342900" indent="-342900">
              <a:buFontTx/>
              <a:buAutoNum type="arabicPeriod"/>
            </a:pPr>
            <a:r>
              <a:rPr lang="en-US" sz="2000" b="1" dirty="0" smtClean="0">
                <a:latin typeface="Arial" charset="0"/>
                <a:sym typeface="Symbol" pitchFamily="18" charset="2"/>
              </a:rPr>
              <a:t>AC=V</a:t>
            </a:r>
            <a:r>
              <a:rPr lang="en-US" sz="1100" b="1" dirty="0" smtClean="0">
                <a:latin typeface="Arial" charset="0"/>
                <a:sym typeface="Symbol" pitchFamily="18" charset="2"/>
              </a:rPr>
              <a:t>r1</a:t>
            </a:r>
            <a:endParaRPr lang="en-US" sz="1100" b="1" dirty="0">
              <a:latin typeface="Arial" charset="0"/>
              <a:sym typeface="Symbol" pitchFamily="18" charset="2"/>
            </a:endParaRPr>
          </a:p>
          <a:p>
            <a:pPr marL="342900" indent="-342900">
              <a:buFontTx/>
              <a:buAutoNum type="arabicPeriod"/>
            </a:pPr>
            <a:endParaRPr lang="en-US" sz="2000" b="1" dirty="0">
              <a:latin typeface="Arial" charset="0"/>
              <a:sym typeface="Symbol" pitchFamily="18" charset="2"/>
            </a:endParaRPr>
          </a:p>
          <a:p>
            <a:pPr marL="342900" indent="-342900">
              <a:buFontTx/>
              <a:buAutoNum type="arabicPeriod"/>
            </a:pPr>
            <a:r>
              <a:rPr lang="en-US" sz="2000" b="1" dirty="0" smtClean="0">
                <a:latin typeface="Arial" charset="0"/>
                <a:sym typeface="Symbol" pitchFamily="18" charset="2"/>
              </a:rPr>
              <a:t>AD= V</a:t>
            </a:r>
            <a:r>
              <a:rPr lang="en-US" sz="1100" b="1" dirty="0" smtClean="0">
                <a:latin typeface="Arial" charset="0"/>
                <a:sym typeface="Symbol" pitchFamily="18" charset="2"/>
              </a:rPr>
              <a:t>r2</a:t>
            </a:r>
            <a:r>
              <a:rPr lang="en-US" sz="2000" b="1" dirty="0" smtClean="0">
                <a:latin typeface="Arial" charset="0"/>
                <a:sym typeface="Symbol" pitchFamily="18" charset="2"/>
              </a:rPr>
              <a:t>, </a:t>
            </a:r>
            <a:r>
              <a:rPr lang="en-US" sz="2000" b="1" dirty="0">
                <a:latin typeface="Arial" charset="0"/>
                <a:sym typeface="Symbol" pitchFamily="18" charset="2"/>
              </a:rPr>
              <a:t></a:t>
            </a:r>
          </a:p>
          <a:p>
            <a:pPr marL="342900" indent="-342900">
              <a:buFontTx/>
              <a:buAutoNum type="arabicPeriod"/>
            </a:pPr>
            <a:endParaRPr lang="en-US" sz="2000" b="1" dirty="0">
              <a:latin typeface="Arial" charset="0"/>
              <a:sym typeface="Symbol" pitchFamily="18" charset="2"/>
            </a:endParaRPr>
          </a:p>
          <a:p>
            <a:pPr marL="342900" indent="-342900">
              <a:buFontTx/>
              <a:buAutoNum type="arabicPeriod"/>
            </a:pPr>
            <a:r>
              <a:rPr lang="en-US" sz="2000" b="1" dirty="0">
                <a:latin typeface="Arial" charset="0"/>
                <a:sym typeface="Symbol" pitchFamily="18" charset="2"/>
              </a:rPr>
              <a:t>AC=AD</a:t>
            </a:r>
          </a:p>
          <a:p>
            <a:pPr marL="342900" indent="-342900"/>
            <a:r>
              <a:rPr lang="en-US" sz="2000" b="1" dirty="0" smtClean="0">
                <a:latin typeface="Arial" charset="0"/>
                <a:sym typeface="Symbol" pitchFamily="18" charset="2"/>
              </a:rPr>
              <a:t>V</a:t>
            </a:r>
            <a:r>
              <a:rPr lang="en-US" sz="1100" b="1" dirty="0" smtClean="0">
                <a:latin typeface="Arial" charset="0"/>
                <a:sym typeface="Symbol" pitchFamily="18" charset="2"/>
              </a:rPr>
              <a:t>r2</a:t>
            </a:r>
            <a:r>
              <a:rPr lang="en-US" sz="2000" b="1" dirty="0" smtClean="0">
                <a:latin typeface="Arial" charset="0"/>
                <a:sym typeface="Symbol" pitchFamily="18" charset="2"/>
              </a:rPr>
              <a:t>=V</a:t>
            </a:r>
            <a:r>
              <a:rPr lang="en-US" sz="1100" b="1" dirty="0" smtClean="0">
                <a:latin typeface="Arial" charset="0"/>
                <a:sym typeface="Symbol" pitchFamily="18" charset="2"/>
              </a:rPr>
              <a:t>r2</a:t>
            </a:r>
            <a:endParaRPr lang="en-US" sz="1100" b="1" dirty="0">
              <a:latin typeface="Arial" charset="0"/>
              <a:sym typeface="Symbol" pitchFamily="18" charset="2"/>
            </a:endParaRPr>
          </a:p>
          <a:p>
            <a:pPr marL="342900" indent="-342900"/>
            <a:endParaRPr lang="en-US" sz="2000" b="1" dirty="0">
              <a:latin typeface="Arial" charset="0"/>
              <a:sym typeface="Symbol" pitchFamily="18" charset="2"/>
            </a:endParaRPr>
          </a:p>
          <a:p>
            <a:pPr marL="342900" indent="-342900">
              <a:buFontTx/>
              <a:buAutoNum type="arabicPeriod" startAt="6"/>
            </a:pPr>
            <a:r>
              <a:rPr lang="en-US" sz="2000" b="1" dirty="0" smtClean="0">
                <a:latin typeface="Arial" charset="0"/>
                <a:sym typeface="Symbol" pitchFamily="18" charset="2"/>
              </a:rPr>
              <a:t>BD=V</a:t>
            </a:r>
            <a:r>
              <a:rPr lang="en-US" sz="1100" b="1" dirty="0" smtClean="0">
                <a:latin typeface="Arial" charset="0"/>
                <a:sym typeface="Symbol" pitchFamily="18" charset="2"/>
              </a:rPr>
              <a:t>2</a:t>
            </a:r>
            <a:endParaRPr lang="en-US" sz="1100" b="1" dirty="0">
              <a:latin typeface="Arial" charset="0"/>
              <a:sym typeface="Symbol" pitchFamily="18" charset="2"/>
            </a:endParaRPr>
          </a:p>
          <a:p>
            <a:pPr marL="342900" indent="-342900"/>
            <a:endParaRPr lang="en-US" sz="2000" dirty="0">
              <a:latin typeface="Arial" charset="0"/>
            </a:endParaRPr>
          </a:p>
        </p:txBody>
      </p:sp>
      <p:sp>
        <p:nvSpPr>
          <p:cNvPr id="75783" name="Text Box 6"/>
          <p:cNvSpPr txBox="1">
            <a:spLocks noChangeArrowheads="1"/>
          </p:cNvSpPr>
          <p:nvPr/>
        </p:nvSpPr>
        <p:spPr bwMode="auto">
          <a:xfrm>
            <a:off x="7239000" y="3886200"/>
            <a:ext cx="381000" cy="396875"/>
          </a:xfrm>
          <a:prstGeom prst="rect">
            <a:avLst/>
          </a:prstGeom>
          <a:noFill/>
          <a:ln w="9525">
            <a:noFill/>
            <a:miter lim="800000"/>
            <a:headEnd/>
            <a:tailEnd/>
          </a:ln>
        </p:spPr>
        <p:txBody>
          <a:bodyPr>
            <a:spAutoFit/>
          </a:bodyPr>
          <a:lstStyle/>
          <a:p>
            <a:pPr>
              <a:spcBef>
                <a:spcPct val="50000"/>
              </a:spcBef>
            </a:pPr>
            <a:r>
              <a:rPr lang="en-US" sz="2000" b="1">
                <a:latin typeface="Arial" charset="0"/>
              </a:rPr>
              <a:t>D</a:t>
            </a:r>
          </a:p>
        </p:txBody>
      </p:sp>
      <p:pic>
        <p:nvPicPr>
          <p:cNvPr id="10243" name="Picture 3"/>
          <p:cNvPicPr>
            <a:picLocks noGrp="1" noChangeAspect="1" noChangeArrowheads="1"/>
          </p:cNvPicPr>
          <p:nvPr>
            <p:ph idx="1"/>
          </p:nvPr>
        </p:nvPicPr>
        <p:blipFill>
          <a:blip r:embed="rId2"/>
          <a:srcRect/>
          <a:stretch>
            <a:fillRect/>
          </a:stretch>
        </p:blipFill>
        <p:spPr bwMode="auto">
          <a:xfrm>
            <a:off x="2743200" y="2514600"/>
            <a:ext cx="5410200" cy="35159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FB86D99-338E-4FD1-8E8D-E80EA77C01B0}" type="slidenum">
              <a:rPr lang="en-US"/>
              <a:pPr>
                <a:defRPr/>
              </a:pPr>
              <a:t>28</a:t>
            </a:fld>
            <a:endParaRPr lang="en-US"/>
          </a:p>
        </p:txBody>
      </p:sp>
      <p:sp>
        <p:nvSpPr>
          <p:cNvPr id="76803" name="Rectangle 2"/>
          <p:cNvSpPr>
            <a:spLocks noGrp="1" noChangeArrowheads="1"/>
          </p:cNvSpPr>
          <p:nvPr>
            <p:ph type="title"/>
          </p:nvPr>
        </p:nvSpPr>
        <p:spPr/>
        <p:style>
          <a:lnRef idx="1">
            <a:schemeClr val="accent1"/>
          </a:lnRef>
          <a:fillRef idx="2">
            <a:schemeClr val="accent1"/>
          </a:fillRef>
          <a:effectRef idx="1">
            <a:schemeClr val="accent1"/>
          </a:effectRef>
          <a:fontRef idx="minor">
            <a:schemeClr val="dk1"/>
          </a:fontRef>
        </p:style>
        <p:txBody>
          <a:bodyPr/>
          <a:lstStyle/>
          <a:p>
            <a:pPr marL="838200" indent="-838200" eaLnBrk="1" hangingPunct="1"/>
            <a:r>
              <a:rPr lang="en-US" b="1" dirty="0" smtClean="0"/>
              <a:t>Power produced:</a:t>
            </a:r>
          </a:p>
        </p:txBody>
      </p:sp>
      <p:sp>
        <p:nvSpPr>
          <p:cNvPr id="76804" name="Rectangle 3"/>
          <p:cNvSpPr>
            <a:spLocks noGrp="1" noChangeArrowheads="1"/>
          </p:cNvSpPr>
          <p:nvPr>
            <p:ph type="body" idx="1"/>
          </p:nvPr>
        </p:nvSpPr>
        <p:spPr/>
        <p:txBody>
          <a:bodyPr>
            <a:normAutofit/>
          </a:bodyPr>
          <a:lstStyle/>
          <a:p>
            <a:pPr eaLnBrk="1" hangingPunct="1"/>
            <a:r>
              <a:rPr lang="en-US" sz="2000" dirty="0" smtClean="0"/>
              <a:t>Mass of Steam flowing through Turbine =m kg/s</a:t>
            </a:r>
          </a:p>
          <a:p>
            <a:pPr eaLnBrk="1" hangingPunct="1"/>
            <a:endParaRPr lang="en-US" sz="2000" dirty="0" smtClean="0"/>
          </a:p>
          <a:p>
            <a:r>
              <a:rPr lang="en-US" sz="2000" dirty="0" smtClean="0"/>
              <a:t>Change in velocity of whirl= (V</a:t>
            </a:r>
            <a:r>
              <a:rPr lang="en-US" sz="2000" baseline="-25000" dirty="0" smtClean="0"/>
              <a:t>w1</a:t>
            </a:r>
            <a:r>
              <a:rPr lang="en-US" sz="2000" dirty="0" smtClean="0"/>
              <a:t>+V</a:t>
            </a:r>
            <a:r>
              <a:rPr lang="en-US" sz="2000" baseline="-25000" dirty="0" smtClean="0"/>
              <a:t>w2</a:t>
            </a:r>
            <a:r>
              <a:rPr lang="en-US" sz="2000" dirty="0" smtClean="0"/>
              <a:t>)</a:t>
            </a:r>
          </a:p>
          <a:p>
            <a:pPr eaLnBrk="1" hangingPunct="1"/>
            <a:endParaRPr lang="en-US" sz="2000" dirty="0" smtClean="0"/>
          </a:p>
          <a:p>
            <a:r>
              <a:rPr lang="en-US" sz="2000" dirty="0" smtClean="0"/>
              <a:t>Force in the direction of motion, </a:t>
            </a:r>
            <a:r>
              <a:rPr lang="en-US" sz="2000" dirty="0" err="1" smtClean="0"/>
              <a:t>F</a:t>
            </a:r>
            <a:r>
              <a:rPr lang="en-US" sz="2000" baseline="-25000" dirty="0" err="1" smtClean="0"/>
              <a:t>x</a:t>
            </a:r>
            <a:r>
              <a:rPr lang="en-US" sz="2000" dirty="0" smtClean="0"/>
              <a:t>= m(V</a:t>
            </a:r>
            <a:r>
              <a:rPr lang="en-US" sz="2000" baseline="-25000" dirty="0" smtClean="0"/>
              <a:t>w1</a:t>
            </a:r>
            <a:r>
              <a:rPr lang="en-US" sz="2000" dirty="0" smtClean="0"/>
              <a:t>+V</a:t>
            </a:r>
            <a:r>
              <a:rPr lang="en-US" sz="2000" baseline="-25000" dirty="0" smtClean="0"/>
              <a:t>w2</a:t>
            </a:r>
            <a:r>
              <a:rPr lang="en-US" sz="2000" dirty="0" smtClean="0"/>
              <a:t>)</a:t>
            </a:r>
          </a:p>
          <a:p>
            <a:pPr eaLnBrk="1" hangingPunct="1"/>
            <a:endParaRPr lang="en-US" sz="2000" dirty="0" smtClean="0"/>
          </a:p>
          <a:p>
            <a:r>
              <a:rPr lang="en-US" sz="2000" dirty="0" smtClean="0"/>
              <a:t>Work done in the direction of motion, </a:t>
            </a:r>
            <a:r>
              <a:rPr lang="en-US" sz="2000" dirty="0" err="1" smtClean="0"/>
              <a:t>W</a:t>
            </a:r>
            <a:r>
              <a:rPr lang="en-US" sz="2000" baseline="-25000" dirty="0" err="1" smtClean="0"/>
              <a:t>x</a:t>
            </a:r>
            <a:r>
              <a:rPr lang="en-US" sz="2000" dirty="0" smtClean="0"/>
              <a:t>= m(V</a:t>
            </a:r>
            <a:r>
              <a:rPr lang="en-US" sz="2000" baseline="-25000" dirty="0" smtClean="0"/>
              <a:t>w1</a:t>
            </a:r>
            <a:r>
              <a:rPr lang="en-US" sz="2000" dirty="0" smtClean="0"/>
              <a:t>+V</a:t>
            </a:r>
            <a:r>
              <a:rPr lang="en-US" sz="2000" baseline="-25000" dirty="0" smtClean="0"/>
              <a:t>w2</a:t>
            </a:r>
            <a:r>
              <a:rPr lang="en-US" sz="2000" dirty="0" smtClean="0"/>
              <a:t>)u</a:t>
            </a:r>
            <a:endParaRPr lang="en-US" sz="2000" baseline="-25000" dirty="0" smtClean="0"/>
          </a:p>
          <a:p>
            <a:pPr eaLnBrk="1" hangingPunct="1"/>
            <a:endParaRPr lang="en-US" sz="2000" dirty="0" smtClean="0"/>
          </a:p>
          <a:p>
            <a:pPr eaLnBrk="1" hangingPunct="1"/>
            <a:r>
              <a:rPr lang="en-US" sz="2000" dirty="0" smtClean="0"/>
              <a:t>Power produced by Turbine, P= m(V</a:t>
            </a:r>
            <a:r>
              <a:rPr lang="en-US" sz="2000" baseline="-25000" dirty="0" smtClean="0"/>
              <a:t>w1</a:t>
            </a:r>
            <a:r>
              <a:rPr lang="en-US" sz="2000" dirty="0" smtClean="0"/>
              <a:t>+V</a:t>
            </a:r>
            <a:r>
              <a:rPr lang="en-US" sz="2000" baseline="-25000" dirty="0" smtClean="0"/>
              <a:t>w2</a:t>
            </a:r>
            <a:r>
              <a:rPr lang="en-US" sz="2000" dirty="0" smtClean="0"/>
              <a:t>)u</a:t>
            </a:r>
            <a:endParaRPr lang="en-US" sz="2000" baseline="-25000" dirty="0" smtClean="0"/>
          </a:p>
          <a:p>
            <a:pPr eaLnBrk="1" hangingPunct="1"/>
            <a:r>
              <a:rPr lang="en-US" sz="2000" dirty="0" smtClean="0"/>
              <a:t>Axial thrust on the wheel, </a:t>
            </a:r>
            <a:r>
              <a:rPr lang="en-US" sz="2000" dirty="0" err="1" smtClean="0"/>
              <a:t>Fy</a:t>
            </a:r>
            <a:r>
              <a:rPr lang="en-US" sz="2000" dirty="0" smtClean="0"/>
              <a:t>=m(V</a:t>
            </a:r>
            <a:r>
              <a:rPr lang="en-US" sz="2000" baseline="-25000" dirty="0" smtClean="0"/>
              <a:t>f1</a:t>
            </a:r>
            <a:r>
              <a:rPr lang="en-US" sz="2000" dirty="0" smtClean="0"/>
              <a:t>+V</a:t>
            </a:r>
            <a:r>
              <a:rPr lang="en-US" sz="2000" baseline="-25000" dirty="0" smtClean="0"/>
              <a:t>f2</a:t>
            </a:r>
            <a:r>
              <a:rPr lang="en-US" sz="2000" dirty="0" smtClean="0"/>
              <a:t>)</a:t>
            </a:r>
          </a:p>
          <a:p>
            <a:pPr eaLnBrk="1" hangingPunct="1">
              <a:buNone/>
            </a:pPr>
            <a:r>
              <a:rPr lang="en-US" sz="2000" dirty="0" smtClean="0"/>
              <a:t>Where  u- blade velocity</a:t>
            </a:r>
          </a:p>
          <a:p>
            <a:pPr eaLnBrk="1" hangingPunct="1"/>
            <a:endParaRPr lang="en-US" dirty="0" smtClean="0"/>
          </a:p>
          <a:p>
            <a:pPr eaLnBrk="1" hangingPunct="1"/>
            <a:endParaRPr lang="en-US" baseline="-250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b="1" dirty="0" smtClean="0"/>
              <a:t>Problems 1</a:t>
            </a:r>
            <a:endParaRPr lang="en-US" dirty="0"/>
          </a:p>
        </p:txBody>
      </p:sp>
      <p:sp>
        <p:nvSpPr>
          <p:cNvPr id="3" name="Content Placeholder 2"/>
          <p:cNvSpPr>
            <a:spLocks noGrp="1"/>
          </p:cNvSpPr>
          <p:nvPr>
            <p:ph idx="1"/>
          </p:nvPr>
        </p:nvSpPr>
        <p:spPr>
          <a:xfrm>
            <a:off x="457200" y="1600200"/>
            <a:ext cx="8229600" cy="4876799"/>
          </a:xfrm>
        </p:spPr>
        <p:txBody>
          <a:bodyPr>
            <a:normAutofit fontScale="85000" lnSpcReduction="10000"/>
          </a:bodyPr>
          <a:lstStyle/>
          <a:p>
            <a:r>
              <a:rPr lang="en-US" b="1" dirty="0" smtClean="0">
                <a:latin typeface="Times New Roman" panose="02020603050405020304" pitchFamily="18" charset="0"/>
                <a:cs typeface="Times New Roman" panose="02020603050405020304" pitchFamily="18" charset="0"/>
              </a:rPr>
              <a:t>Example 1 :</a:t>
            </a:r>
          </a:p>
          <a:p>
            <a:pPr algn="just">
              <a:buNone/>
            </a:pPr>
            <a:r>
              <a:rPr lang="en-US" dirty="0" smtClean="0">
                <a:latin typeface="Times New Roman" panose="02020603050405020304" pitchFamily="18" charset="0"/>
                <a:cs typeface="Times New Roman" panose="02020603050405020304" pitchFamily="18" charset="0"/>
              </a:rPr>
              <a:t>A single stage Impulse turbine has a diameter of 1.5 m. and running at 3000 rpm. The nozzle angle is 20 . Speed ratio is 0.45. Ratio of relative velocity at the outlet to that at inlet is 0.9. The outlet angle of the blade is 3 less than inlet angle. Steam flow rate is 6 kg/s. Draw the velocity diagrams and find the following. </a:t>
            </a:r>
          </a:p>
          <a:p>
            <a:pPr marL="571500" indent="-571500">
              <a:buAutoNum type="romanLcParenBoth"/>
            </a:pPr>
            <a:r>
              <a:rPr lang="en-US" dirty="0" smtClean="0">
                <a:latin typeface="Times New Roman" panose="02020603050405020304" pitchFamily="18" charset="0"/>
                <a:cs typeface="Times New Roman" panose="02020603050405020304" pitchFamily="18" charset="0"/>
              </a:rPr>
              <a:t>Velocity of whirl </a:t>
            </a:r>
          </a:p>
          <a:p>
            <a:pPr marL="571500" indent="-571500">
              <a:buAutoNum type="romanLcParenBoth"/>
            </a:pPr>
            <a:r>
              <a:rPr lang="en-US" dirty="0" smtClean="0">
                <a:latin typeface="Times New Roman" panose="02020603050405020304" pitchFamily="18" charset="0"/>
                <a:cs typeface="Times New Roman" panose="02020603050405020304" pitchFamily="18" charset="0"/>
              </a:rPr>
              <a:t>Axial thrust </a:t>
            </a:r>
          </a:p>
          <a:p>
            <a:pPr marL="571500" indent="-571500">
              <a:buAutoNum type="romanLcParenBoth"/>
            </a:pPr>
            <a:r>
              <a:rPr lang="en-US" dirty="0" smtClean="0">
                <a:latin typeface="Times New Roman" panose="02020603050405020304" pitchFamily="18" charset="0"/>
                <a:cs typeface="Times New Roman" panose="02020603050405020304" pitchFamily="18" charset="0"/>
              </a:rPr>
              <a:t>Blade angles </a:t>
            </a:r>
          </a:p>
          <a:p>
            <a:pPr marL="571500" indent="-571500">
              <a:buAutoNum type="romanLcParenBoth"/>
            </a:pPr>
            <a:r>
              <a:rPr lang="en-US" dirty="0" smtClean="0">
                <a:latin typeface="Times New Roman" panose="02020603050405020304" pitchFamily="18" charset="0"/>
                <a:cs typeface="Times New Roman" panose="02020603050405020304" pitchFamily="18" charset="0"/>
              </a:rPr>
              <a:t>Power developed.</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371600" y="304800"/>
            <a:ext cx="5943600" cy="369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b="1" dirty="0" smtClean="0"/>
              <a:t>Steam </a:t>
            </a:r>
            <a:r>
              <a:rPr lang="en-US" b="1" dirty="0"/>
              <a:t>Turbine Fundamentals</a:t>
            </a:r>
          </a:p>
        </p:txBody>
      </p:sp>
      <p:sp>
        <p:nvSpPr>
          <p:cNvPr id="32771"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dirty="0"/>
              <a:t>Overview</a:t>
            </a:r>
          </a:p>
        </p:txBody>
      </p:sp>
      <p:sp>
        <p:nvSpPr>
          <p:cNvPr id="32772" name="Text Box 4"/>
          <p:cNvSpPr txBox="1">
            <a:spLocks noChangeArrowheads="1"/>
          </p:cNvSpPr>
          <p:nvPr/>
        </p:nvSpPr>
        <p:spPr bwMode="auto">
          <a:xfrm>
            <a:off x="1143000" y="1752600"/>
            <a:ext cx="7391400" cy="4656138"/>
          </a:xfrm>
          <a:prstGeom prst="rect">
            <a:avLst/>
          </a:prstGeom>
          <a:noFill/>
          <a:ln w="9525">
            <a:noFill/>
            <a:miter lim="800000"/>
            <a:headEnd/>
            <a:tailEnd/>
          </a:ln>
          <a:effectLst/>
        </p:spPr>
        <p:txBody>
          <a:bodyPr>
            <a:spAutoFit/>
          </a:bodyPr>
          <a:lstStyle/>
          <a:p>
            <a:pPr marL="290513" indent="-290513">
              <a:spcBef>
                <a:spcPct val="50000"/>
              </a:spcBef>
              <a:buFontTx/>
              <a:buChar char="•"/>
            </a:pPr>
            <a:r>
              <a:rPr lang="en-US" sz="2400" b="1" dirty="0"/>
              <a:t>Hero Reaction Turbine – 120 B.C.</a:t>
            </a:r>
          </a:p>
          <a:p>
            <a:pPr marL="290513" indent="-290513">
              <a:spcBef>
                <a:spcPct val="50000"/>
              </a:spcBef>
              <a:buFontTx/>
              <a:buChar char="•"/>
            </a:pPr>
            <a:r>
              <a:rPr lang="en-US" sz="2400" b="1" dirty="0"/>
              <a:t>First Practical Turbine – 1884, C. Parsons</a:t>
            </a:r>
          </a:p>
          <a:p>
            <a:pPr marL="290513" indent="-290513">
              <a:spcBef>
                <a:spcPct val="50000"/>
              </a:spcBef>
              <a:buFontTx/>
              <a:buChar char="•"/>
            </a:pPr>
            <a:r>
              <a:rPr lang="en-US" sz="2400" b="1" dirty="0"/>
              <a:t>First Power Plant – 7.5 </a:t>
            </a:r>
            <a:r>
              <a:rPr lang="en-US" sz="2400" b="1" dirty="0" err="1"/>
              <a:t>kw</a:t>
            </a:r>
            <a:r>
              <a:rPr lang="en-US" sz="2400" b="1" dirty="0"/>
              <a:t> – 1890</a:t>
            </a:r>
          </a:p>
          <a:p>
            <a:pPr marL="290513" indent="-290513">
              <a:spcBef>
                <a:spcPct val="50000"/>
              </a:spcBef>
              <a:buFontTx/>
              <a:buChar char="•"/>
            </a:pPr>
            <a:r>
              <a:rPr lang="en-US" sz="2400" b="1" dirty="0"/>
              <a:t>Reaction, Impulse and Velocity-Compounded</a:t>
            </a:r>
          </a:p>
          <a:p>
            <a:pPr marL="290513" indent="-290513">
              <a:spcBef>
                <a:spcPct val="50000"/>
              </a:spcBef>
              <a:buFontTx/>
              <a:buChar char="•"/>
            </a:pPr>
            <a:r>
              <a:rPr lang="en-US" sz="2400" b="1" dirty="0"/>
              <a:t>Reheat Steam – 1930’s</a:t>
            </a:r>
          </a:p>
          <a:p>
            <a:pPr marL="290513" indent="-290513">
              <a:spcBef>
                <a:spcPct val="50000"/>
              </a:spcBef>
              <a:buFontTx/>
              <a:buChar char="•"/>
            </a:pPr>
            <a:r>
              <a:rPr lang="en-US" sz="2400" b="1" dirty="0"/>
              <a:t>Last 100 years Turbine is the key element in generating electricity</a:t>
            </a:r>
          </a:p>
          <a:p>
            <a:pPr marL="290513" indent="-290513">
              <a:spcBef>
                <a:spcPct val="50000"/>
              </a:spcBef>
              <a:buFontTx/>
              <a:buChar char="•"/>
            </a:pPr>
            <a:r>
              <a:rPr lang="en-US" sz="2400" b="1" dirty="0"/>
              <a:t>Turbines run Generators, Pumps, Fans, etc.</a:t>
            </a:r>
          </a:p>
          <a:p>
            <a:pPr marL="290513" indent="-290513">
              <a:spcBef>
                <a:spcPct val="50000"/>
              </a:spcBef>
              <a:buFontTx/>
              <a:buChar char="•"/>
            </a:pPr>
            <a:r>
              <a:rPr lang="en-US" sz="2400" b="1" dirty="0"/>
              <a:t>Today up to 1,500 MW</a:t>
            </a:r>
          </a:p>
        </p:txBody>
      </p:sp>
    </p:spTree>
  </p:cSld>
  <p:clrMapOvr>
    <a:masterClrMapping/>
  </p:clrMapOvr>
  <p:transition advClick="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047"/>
            <a:ext cx="8229600" cy="1143000"/>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228600" y="1524000"/>
            <a:ext cx="8458200" cy="47469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style>
          <a:lnRef idx="1">
            <a:schemeClr val="accent1"/>
          </a:lnRef>
          <a:fillRef idx="2">
            <a:schemeClr val="accent1"/>
          </a:fillRef>
          <a:effectRef idx="1">
            <a:schemeClr val="accent1"/>
          </a:effectRef>
          <a:fontRef idx="minor">
            <a:schemeClr val="dk1"/>
          </a:fontRef>
        </p:style>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srcRect/>
          <a:stretch>
            <a:fillRect/>
          </a:stretch>
        </p:blipFill>
        <p:spPr bwMode="auto">
          <a:xfrm>
            <a:off x="457200" y="1143000"/>
            <a:ext cx="8229600" cy="187672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762000" y="2971800"/>
            <a:ext cx="7772400" cy="38391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0" y="1752600"/>
            <a:ext cx="8991600" cy="4572000"/>
          </a:xfrm>
          <a:prstGeom prst="rect">
            <a:avLst/>
          </a:prstGeom>
          <a:noFill/>
          <a:ln w="9525">
            <a:noFill/>
            <a:miter lim="800000"/>
            <a:headEnd/>
            <a:tailEnd/>
          </a:ln>
          <a:effectLst/>
        </p:spPr>
      </p:pic>
      <p:sp>
        <p:nvSpPr>
          <p:cNvPr id="5"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solution</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b="1" dirty="0" smtClean="0"/>
              <a:t>Problems 2</a:t>
            </a:r>
            <a:endParaRPr lang="en-US" dirty="0"/>
          </a:p>
        </p:txBody>
      </p:sp>
      <p:sp>
        <p:nvSpPr>
          <p:cNvPr id="3" name="Content Placeholder 2"/>
          <p:cNvSpPr>
            <a:spLocks noGrp="1"/>
          </p:cNvSpPr>
          <p:nvPr>
            <p:ph idx="1"/>
          </p:nvPr>
        </p:nvSpPr>
        <p:spPr>
          <a:xfrm>
            <a:off x="457200" y="1600200"/>
            <a:ext cx="8229600" cy="5181600"/>
          </a:xfrm>
        </p:spPr>
        <p:txBody>
          <a:bodyPr>
            <a:normAutofit fontScale="85000" lnSpcReduction="10000"/>
          </a:bodyPr>
          <a:lstStyle/>
          <a:p>
            <a:r>
              <a:rPr lang="en-US" b="1" dirty="0" smtClean="0"/>
              <a:t>Example 2 :</a:t>
            </a:r>
          </a:p>
          <a:p>
            <a:pPr marL="0" indent="0" algn="just">
              <a:buNone/>
            </a:pPr>
            <a:r>
              <a:rPr lang="en-US" dirty="0" smtClean="0">
                <a:latin typeface="Times New Roman" panose="02020603050405020304" pitchFamily="18" charset="0"/>
                <a:cs typeface="Times New Roman" panose="02020603050405020304" pitchFamily="18" charset="0"/>
              </a:rPr>
              <a:t>Steam flows through the nozzle with a velocity of 450 m/s at a direction which is inclined at an angle of 16 to the wheel tangent. Steam comes out of the moving blades with a velocity of 100 m/s in the direction of 110 with the direction of blade motion. The blades are equiangular and the steam flow rate is10 kg/s. Find:</a:t>
            </a:r>
          </a:p>
          <a:p>
            <a:pPr marL="571500" indent="-571500" algn="just">
              <a:buAutoNum type="romanLcParenBoth"/>
            </a:pPr>
            <a:r>
              <a:rPr lang="en-US" dirty="0" smtClean="0">
                <a:latin typeface="Times New Roman" panose="02020603050405020304" pitchFamily="18" charset="0"/>
                <a:cs typeface="Times New Roman" panose="02020603050405020304" pitchFamily="18" charset="0"/>
              </a:rPr>
              <a:t>Power developed,</a:t>
            </a:r>
          </a:p>
          <a:p>
            <a:pPr marL="571500" indent="-571500" algn="just">
              <a:buAutoNum type="romanLcParenBoth"/>
            </a:pPr>
            <a:r>
              <a:rPr lang="en-US" dirty="0" smtClean="0">
                <a:latin typeface="Times New Roman" panose="02020603050405020304" pitchFamily="18" charset="0"/>
                <a:cs typeface="Times New Roman" panose="02020603050405020304" pitchFamily="18" charset="0"/>
              </a:rPr>
              <a:t>The power loss due to friction </a:t>
            </a:r>
          </a:p>
          <a:p>
            <a:pPr marL="571500" indent="-571500" algn="just">
              <a:buAutoNum type="romanLcParenBoth"/>
            </a:pPr>
            <a:r>
              <a:rPr lang="en-US" dirty="0" smtClean="0">
                <a:latin typeface="Times New Roman" panose="02020603050405020304" pitchFamily="18" charset="0"/>
                <a:cs typeface="Times New Roman" panose="02020603050405020304" pitchFamily="18" charset="0"/>
              </a:rPr>
              <a:t>Axial thrust </a:t>
            </a:r>
          </a:p>
          <a:p>
            <a:pPr marL="571500" indent="-571500" algn="just">
              <a:buAutoNum type="romanLcParenBoth"/>
            </a:pPr>
            <a:r>
              <a:rPr lang="en-US" dirty="0" smtClean="0">
                <a:latin typeface="Times New Roman" panose="02020603050405020304" pitchFamily="18" charset="0"/>
                <a:cs typeface="Times New Roman" panose="02020603050405020304" pitchFamily="18" charset="0"/>
              </a:rPr>
              <a:t>Blade efficiency and </a:t>
            </a:r>
          </a:p>
          <a:p>
            <a:pPr marL="571500" indent="-571500" algn="just">
              <a:buAutoNum type="romanLcParenBoth"/>
            </a:pPr>
            <a:r>
              <a:rPr lang="en-US" dirty="0" err="1" smtClean="0">
                <a:latin typeface="Times New Roman" panose="02020603050405020304" pitchFamily="18" charset="0"/>
                <a:cs typeface="Times New Roman" panose="02020603050405020304" pitchFamily="18" charset="0"/>
              </a:rPr>
              <a:t>Bladecoefficient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style>
          <a:lnRef idx="1">
            <a:schemeClr val="accent1"/>
          </a:lnRef>
          <a:fillRef idx="2">
            <a:schemeClr val="accent1"/>
          </a:fillRef>
          <a:effectRef idx="1">
            <a:schemeClr val="accent1"/>
          </a:effectRef>
          <a:fontRef idx="minor">
            <a:schemeClr val="dk1"/>
          </a:fontRef>
        </p:style>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srcRect/>
          <a:stretch>
            <a:fillRect/>
          </a:stretch>
        </p:blipFill>
        <p:spPr bwMode="auto">
          <a:xfrm>
            <a:off x="457200" y="1219200"/>
            <a:ext cx="8458200" cy="5407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solution</a:t>
            </a:r>
            <a:endParaRPr lang="en-US" dirty="0"/>
          </a:p>
        </p:txBody>
      </p:sp>
      <p:pic>
        <p:nvPicPr>
          <p:cNvPr id="14338" name="Picture 2"/>
          <p:cNvPicPr>
            <a:picLocks noChangeAspect="1" noChangeArrowheads="1"/>
          </p:cNvPicPr>
          <p:nvPr/>
        </p:nvPicPr>
        <p:blipFill>
          <a:blip r:embed="rId2"/>
          <a:srcRect/>
          <a:stretch>
            <a:fillRect/>
          </a:stretch>
        </p:blipFill>
        <p:spPr bwMode="auto">
          <a:xfrm>
            <a:off x="609600" y="1524001"/>
            <a:ext cx="7543800" cy="3840098"/>
          </a:xfrm>
          <a:prstGeom prst="rect">
            <a:avLst/>
          </a:prstGeom>
          <a:noFill/>
          <a:ln w="9525">
            <a:noFill/>
            <a:miter lim="800000"/>
            <a:headEnd/>
            <a:tailEnd/>
          </a:ln>
          <a:effectLst/>
        </p:spPr>
      </p:pic>
      <p:pic>
        <p:nvPicPr>
          <p:cNvPr id="14340" name="Picture 4"/>
          <p:cNvPicPr>
            <a:picLocks noChangeAspect="1" noChangeArrowheads="1"/>
          </p:cNvPicPr>
          <p:nvPr/>
        </p:nvPicPr>
        <p:blipFill>
          <a:blip r:embed="rId3"/>
          <a:srcRect/>
          <a:stretch>
            <a:fillRect/>
          </a:stretch>
        </p:blipFill>
        <p:spPr bwMode="auto">
          <a:xfrm>
            <a:off x="609600" y="5257800"/>
            <a:ext cx="7315200" cy="1540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Reaction Turbine</a:t>
            </a:r>
            <a:endParaRPr lang="en-US" dirty="0"/>
          </a:p>
        </p:txBody>
      </p:sp>
      <p:sp>
        <p:nvSpPr>
          <p:cNvPr id="3" name="Content Placeholder 2"/>
          <p:cNvSpPr>
            <a:spLocks noGrp="1"/>
          </p:cNvSpPr>
          <p:nvPr>
            <p:ph idx="1"/>
          </p:nvPr>
        </p:nvSpPr>
        <p:spPr/>
        <p:txBody>
          <a:bodyPr/>
          <a:lstStyle/>
          <a:p>
            <a:pPr marL="0" indent="0">
              <a:buNone/>
            </a:pPr>
            <a:r>
              <a:rPr lang="en-US" dirty="0"/>
              <a:t>The reaction turbine using now-a-days are of Impulse-Reaction turbines. </a:t>
            </a:r>
            <a:r>
              <a:rPr lang="en-US" dirty="0" smtClean="0"/>
              <a:t>Pure reaction </a:t>
            </a:r>
            <a:r>
              <a:rPr lang="en-US" dirty="0"/>
              <a:t>turbines are not in general use. The expansion of steam and heat drop occur both </a:t>
            </a:r>
            <a:r>
              <a:rPr lang="en-US" dirty="0" smtClean="0"/>
              <a:t>in fixed </a:t>
            </a:r>
            <a:r>
              <a:rPr lang="en-US" dirty="0"/>
              <a:t>and moving blades</a:t>
            </a:r>
            <a:r>
              <a:rPr lang="en-US" dirty="0" smtClean="0"/>
              <a:t>. All </a:t>
            </a:r>
            <a:r>
              <a:rPr lang="en-US" dirty="0"/>
              <a:t>reaction turbines are of axial flow type.</a:t>
            </a:r>
          </a:p>
        </p:txBody>
      </p:sp>
    </p:spTree>
    <p:extLst>
      <p:ext uri="{BB962C8B-B14F-4D97-AF65-F5344CB8AC3E}">
        <p14:creationId xmlns:p14="http://schemas.microsoft.com/office/powerpoint/2010/main" val="4551416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b="1" dirty="0"/>
              <a:t>Velocity Triangles for General case</a:t>
            </a:r>
            <a:endParaRPr lang="en-US" dirty="0"/>
          </a:p>
        </p:txBody>
      </p:sp>
      <p:sp>
        <p:nvSpPr>
          <p:cNvPr id="3" name="Content Placeholder 2"/>
          <p:cNvSpPr>
            <a:spLocks noGrp="1"/>
          </p:cNvSpPr>
          <p:nvPr>
            <p:ph idx="1"/>
          </p:nvPr>
        </p:nvSpPr>
        <p:spPr>
          <a:xfrm>
            <a:off x="228600" y="1600200"/>
            <a:ext cx="3810000" cy="5105400"/>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reaction turbine, </a:t>
            </a:r>
            <a:r>
              <a:rPr lang="en-US" dirty="0" smtClean="0">
                <a:latin typeface="Times New Roman" panose="02020603050405020304" pitchFamily="18" charset="0"/>
                <a:cs typeface="Times New Roman" panose="02020603050405020304" pitchFamily="18" charset="0"/>
              </a:rPr>
              <a:t>steam continuously </a:t>
            </a:r>
            <a:r>
              <a:rPr lang="en-US" dirty="0">
                <a:latin typeface="Times New Roman" panose="02020603050405020304" pitchFamily="18" charset="0"/>
                <a:cs typeface="Times New Roman" panose="02020603050405020304" pitchFamily="18" charset="0"/>
              </a:rPr>
              <a:t>expands as it flows over </a:t>
            </a:r>
            <a:r>
              <a:rPr lang="en-US" dirty="0" smtClean="0">
                <a:latin typeface="Times New Roman" panose="02020603050405020304" pitchFamily="18" charset="0"/>
                <a:cs typeface="Times New Roman" panose="02020603050405020304" pitchFamily="18" charset="0"/>
              </a:rPr>
              <a:t>the blades</a:t>
            </a:r>
            <a:r>
              <a:rPr lang="en-US" dirty="0">
                <a:latin typeface="Times New Roman" panose="02020603050405020304" pitchFamily="18" charset="0"/>
                <a:cs typeface="Times New Roman" panose="02020603050405020304" pitchFamily="18" charset="0"/>
              </a:rPr>
              <a:t>. The effect of </a:t>
            </a:r>
            <a:r>
              <a:rPr lang="en-US" dirty="0" smtClean="0">
                <a:latin typeface="Times New Roman" panose="02020603050405020304" pitchFamily="18" charset="0"/>
                <a:cs typeface="Times New Roman" panose="02020603050405020304" pitchFamily="18" charset="0"/>
              </a:rPr>
              <a:t>the continuous expansion </a:t>
            </a:r>
            <a:r>
              <a:rPr lang="en-US" dirty="0">
                <a:latin typeface="Times New Roman" panose="02020603050405020304" pitchFamily="18" charset="0"/>
                <a:cs typeface="Times New Roman" panose="02020603050405020304" pitchFamily="18" charset="0"/>
              </a:rPr>
              <a:t>during the flow over </a:t>
            </a:r>
            <a:r>
              <a:rPr lang="en-US" dirty="0" smtClean="0">
                <a:latin typeface="Times New Roman" panose="02020603050405020304" pitchFamily="18" charset="0"/>
                <a:cs typeface="Times New Roman" panose="02020603050405020304" pitchFamily="18" charset="0"/>
              </a:rPr>
              <a:t>the moving </a:t>
            </a:r>
            <a:r>
              <a:rPr lang="en-US" dirty="0">
                <a:latin typeface="Times New Roman" panose="02020603050405020304" pitchFamily="18" charset="0"/>
                <a:cs typeface="Times New Roman" panose="02020603050405020304" pitchFamily="18" charset="0"/>
              </a:rPr>
              <a:t>blades is to increase the </a:t>
            </a:r>
            <a:r>
              <a:rPr lang="en-US" dirty="0" smtClean="0">
                <a:latin typeface="Times New Roman" panose="02020603050405020304" pitchFamily="18" charset="0"/>
                <a:cs typeface="Times New Roman" panose="02020603050405020304" pitchFamily="18" charset="0"/>
              </a:rPr>
              <a:t>relative velocity </a:t>
            </a:r>
            <a:r>
              <a:rPr lang="en-US" dirty="0">
                <a:latin typeface="Times New Roman" panose="02020603050405020304" pitchFamily="18" charset="0"/>
                <a:cs typeface="Times New Roman" panose="02020603050405020304" pitchFamily="18" charset="0"/>
              </a:rPr>
              <a:t>of steam ie.,</a:t>
            </a:r>
            <a:r>
              <a:rPr lang="en-US" dirty="0" smtClean="0">
                <a:latin typeface="Times New Roman" panose="02020603050405020304" pitchFamily="18" charset="0"/>
                <a:cs typeface="Times New Roman" panose="02020603050405020304" pitchFamily="18" charset="0"/>
              </a:rPr>
              <a:t>Vr2 </a:t>
            </a:r>
            <a:r>
              <a:rPr lang="en-US" dirty="0">
                <a:latin typeface="Times New Roman" panose="02020603050405020304" pitchFamily="18" charset="0"/>
                <a:cs typeface="Times New Roman" panose="02020603050405020304" pitchFamily="18" charset="0"/>
              </a:rPr>
              <a:t>&gt;</a:t>
            </a:r>
            <a:r>
              <a:rPr lang="en-US" dirty="0" smtClean="0">
                <a:latin typeface="Times New Roman" panose="02020603050405020304" pitchFamily="18" charset="0"/>
                <a:cs typeface="Times New Roman" panose="02020603050405020304" pitchFamily="18" charset="0"/>
              </a:rPr>
              <a:t>Vr1 </a:t>
            </a:r>
            <a:r>
              <a:rPr lang="en-US"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3886200" y="2057400"/>
            <a:ext cx="5344339" cy="3309938"/>
          </a:xfrm>
          <a:prstGeom prst="rect">
            <a:avLst/>
          </a:prstGeom>
        </p:spPr>
      </p:pic>
      <p:sp>
        <p:nvSpPr>
          <p:cNvPr id="5" name="TextBox 4"/>
          <p:cNvSpPr txBox="1"/>
          <p:nvPr/>
        </p:nvSpPr>
        <p:spPr>
          <a:xfrm>
            <a:off x="4267200" y="4953000"/>
            <a:ext cx="685800"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endParaRPr lang="en-US" dirty="0"/>
          </a:p>
        </p:txBody>
      </p:sp>
    </p:spTree>
    <p:extLst>
      <p:ext uri="{BB962C8B-B14F-4D97-AF65-F5344CB8AC3E}">
        <p14:creationId xmlns:p14="http://schemas.microsoft.com/office/powerpoint/2010/main" val="845265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b="1" dirty="0"/>
              <a:t>Degree of Reaction (R)</a:t>
            </a:r>
            <a:endParaRPr lang="en-US" dirty="0"/>
          </a:p>
        </p:txBody>
      </p:sp>
      <p:sp>
        <p:nvSpPr>
          <p:cNvPr id="3" name="Content Placeholder 2"/>
          <p:cNvSpPr>
            <a:spLocks noGrp="1"/>
          </p:cNvSpPr>
          <p:nvPr>
            <p:ph idx="1"/>
          </p:nvPr>
        </p:nvSpPr>
        <p:spPr>
          <a:xfrm>
            <a:off x="457200" y="1600201"/>
            <a:ext cx="8229600" cy="1219200"/>
          </a:xfrm>
        </p:spPr>
        <p:txBody>
          <a:bodyPr>
            <a:normAutofit fontScale="92500" lnSpcReduction="20000"/>
          </a:bodyPr>
          <a:lstStyle/>
          <a:p>
            <a:pPr marL="0" indent="0">
              <a:buNone/>
            </a:pPr>
            <a:r>
              <a:rPr lang="en-US" i="1" dirty="0" smtClean="0"/>
              <a:t>Degree of reaction is defined as the ratio of  enthalpy drop </a:t>
            </a:r>
            <a:r>
              <a:rPr lang="en-US" i="1" dirty="0"/>
              <a:t>in the moving blades to the total enthalpy drop in fixed and moving blades</a:t>
            </a:r>
            <a:endParaRPr lang="en-US" dirty="0"/>
          </a:p>
        </p:txBody>
      </p:sp>
      <p:pic>
        <p:nvPicPr>
          <p:cNvPr id="4" name="Picture 3"/>
          <p:cNvPicPr>
            <a:picLocks noChangeAspect="1"/>
          </p:cNvPicPr>
          <p:nvPr/>
        </p:nvPicPr>
        <p:blipFill>
          <a:blip r:embed="rId2"/>
          <a:stretch>
            <a:fillRect/>
          </a:stretch>
        </p:blipFill>
        <p:spPr>
          <a:xfrm>
            <a:off x="1447800" y="2819401"/>
            <a:ext cx="4876800" cy="1115063"/>
          </a:xfrm>
          <a:prstGeom prst="rect">
            <a:avLst/>
          </a:prstGeom>
        </p:spPr>
      </p:pic>
      <p:pic>
        <p:nvPicPr>
          <p:cNvPr id="5" name="Picture 4"/>
          <p:cNvPicPr>
            <a:picLocks noChangeAspect="1"/>
          </p:cNvPicPr>
          <p:nvPr/>
        </p:nvPicPr>
        <p:blipFill>
          <a:blip r:embed="rId3"/>
          <a:stretch>
            <a:fillRect/>
          </a:stretch>
        </p:blipFill>
        <p:spPr>
          <a:xfrm>
            <a:off x="1676400" y="3969776"/>
            <a:ext cx="5181600" cy="2781158"/>
          </a:xfrm>
          <a:prstGeom prst="rect">
            <a:avLst/>
          </a:prstGeom>
        </p:spPr>
      </p:pic>
    </p:spTree>
    <p:extLst>
      <p:ext uri="{BB962C8B-B14F-4D97-AF65-F5344CB8AC3E}">
        <p14:creationId xmlns:p14="http://schemas.microsoft.com/office/powerpoint/2010/main" val="1864988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06290"/>
            <a:ext cx="9104412" cy="6338888"/>
          </a:xfrm>
          <a:prstGeom prst="rect">
            <a:avLst/>
          </a:prstGeom>
        </p:spPr>
      </p:pic>
    </p:spTree>
    <p:extLst>
      <p:ext uri="{BB962C8B-B14F-4D97-AF65-F5344CB8AC3E}">
        <p14:creationId xmlns:p14="http://schemas.microsoft.com/office/powerpoint/2010/main" val="1667198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Overview</a:t>
            </a:r>
          </a:p>
        </p:txBody>
      </p:sp>
      <p:pic>
        <p:nvPicPr>
          <p:cNvPr id="33796" name="Picture 6" descr="aeo"/>
          <p:cNvPicPr>
            <a:picLocks noChangeAspect="1" noChangeArrowheads="1"/>
          </p:cNvPicPr>
          <p:nvPr/>
        </p:nvPicPr>
        <p:blipFill>
          <a:blip r:embed="rId3"/>
          <a:srcRect/>
          <a:stretch>
            <a:fillRect/>
          </a:stretch>
        </p:blipFill>
        <p:spPr bwMode="auto">
          <a:xfrm>
            <a:off x="2514600" y="1295400"/>
            <a:ext cx="5867400" cy="4986338"/>
          </a:xfrm>
          <a:prstGeom prst="rect">
            <a:avLst/>
          </a:prstGeom>
          <a:noFill/>
          <a:ln w="9525">
            <a:noFill/>
            <a:miter lim="800000"/>
            <a:headEnd/>
            <a:tailEnd/>
          </a:ln>
        </p:spPr>
      </p:pic>
      <p:sp>
        <p:nvSpPr>
          <p:cNvPr id="33797" name="Rectangle 7"/>
          <p:cNvSpPr>
            <a:spLocks noChangeArrowheads="1"/>
          </p:cNvSpPr>
          <p:nvPr/>
        </p:nvSpPr>
        <p:spPr bwMode="auto">
          <a:xfrm>
            <a:off x="5334000" y="6019800"/>
            <a:ext cx="3124200" cy="228600"/>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transition advClick="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1417638"/>
            <a:ext cx="6715125" cy="4903889"/>
          </a:xfrm>
          <a:prstGeom prst="rect">
            <a:avLst/>
          </a:prstGeom>
        </p:spPr>
      </p:pic>
      <p:pic>
        <p:nvPicPr>
          <p:cNvPr id="5" name="Picture 4"/>
          <p:cNvPicPr>
            <a:picLocks noChangeAspect="1"/>
          </p:cNvPicPr>
          <p:nvPr/>
        </p:nvPicPr>
        <p:blipFill>
          <a:blip r:embed="rId3"/>
          <a:stretch>
            <a:fillRect/>
          </a:stretch>
        </p:blipFill>
        <p:spPr>
          <a:xfrm>
            <a:off x="1219200" y="5754412"/>
            <a:ext cx="1011997" cy="671757"/>
          </a:xfrm>
          <a:prstGeom prst="rect">
            <a:avLst/>
          </a:prstGeom>
        </p:spPr>
      </p:pic>
    </p:spTree>
    <p:extLst>
      <p:ext uri="{BB962C8B-B14F-4D97-AF65-F5344CB8AC3E}">
        <p14:creationId xmlns:p14="http://schemas.microsoft.com/office/powerpoint/2010/main" val="5592404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Analysis on 50% Reaction (Parson's) Turbine</a:t>
            </a:r>
            <a:endParaRPr lang="en-US" dirty="0"/>
          </a:p>
        </p:txBody>
      </p:sp>
      <p:pic>
        <p:nvPicPr>
          <p:cNvPr id="4" name="Content Placeholder 3"/>
          <p:cNvPicPr>
            <a:picLocks noGrp="1" noChangeAspect="1"/>
          </p:cNvPicPr>
          <p:nvPr>
            <p:ph idx="1"/>
          </p:nvPr>
        </p:nvPicPr>
        <p:blipFill>
          <a:blip r:embed="rId2"/>
          <a:stretch>
            <a:fillRect/>
          </a:stretch>
        </p:blipFill>
        <p:spPr>
          <a:xfrm>
            <a:off x="457200" y="1600200"/>
            <a:ext cx="8229600" cy="940525"/>
          </a:xfrm>
          <a:prstGeom prst="rect">
            <a:avLst/>
          </a:prstGeom>
        </p:spPr>
      </p:pic>
    </p:spTree>
    <p:extLst>
      <p:ext uri="{BB962C8B-B14F-4D97-AF65-F5344CB8AC3E}">
        <p14:creationId xmlns:p14="http://schemas.microsoft.com/office/powerpoint/2010/main" val="16402349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6687"/>
            <a:ext cx="8021043" cy="6691313"/>
          </a:xfrm>
          <a:prstGeom prst="rect">
            <a:avLst/>
          </a:prstGeom>
        </p:spPr>
      </p:pic>
    </p:spTree>
    <p:extLst>
      <p:ext uri="{BB962C8B-B14F-4D97-AF65-F5344CB8AC3E}">
        <p14:creationId xmlns:p14="http://schemas.microsoft.com/office/powerpoint/2010/main" val="217990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6687" y="4762"/>
            <a:ext cx="8810625" cy="6848475"/>
          </a:xfrm>
          <a:prstGeom prst="rect">
            <a:avLst/>
          </a:prstGeom>
        </p:spPr>
      </p:pic>
    </p:spTree>
    <p:extLst>
      <p:ext uri="{BB962C8B-B14F-4D97-AF65-F5344CB8AC3E}">
        <p14:creationId xmlns:p14="http://schemas.microsoft.com/office/powerpoint/2010/main" val="37245437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274638"/>
            <a:ext cx="7286625" cy="6574494"/>
          </a:xfrm>
          <a:prstGeom prst="rect">
            <a:avLst/>
          </a:prstGeom>
        </p:spPr>
      </p:pic>
    </p:spTree>
    <p:extLst>
      <p:ext uri="{BB962C8B-B14F-4D97-AF65-F5344CB8AC3E}">
        <p14:creationId xmlns:p14="http://schemas.microsoft.com/office/powerpoint/2010/main" val="4257537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example</a:t>
            </a:r>
            <a:endParaRPr lang="en-US" dirty="0"/>
          </a:p>
        </p:txBody>
      </p:sp>
      <p:sp>
        <p:nvSpPr>
          <p:cNvPr id="3" name="Content Placeholder 2"/>
          <p:cNvSpPr>
            <a:spLocks noGrp="1"/>
          </p:cNvSpPr>
          <p:nvPr>
            <p:ph idx="1"/>
          </p:nvPr>
        </p:nvSpPr>
        <p:spPr/>
        <p:txBody>
          <a:bodyPr/>
          <a:lstStyle/>
          <a:p>
            <a:r>
              <a:rPr lang="en-US" dirty="0"/>
              <a:t>The following data refers to a particular stage of a Parson's reaction </a:t>
            </a:r>
            <a:r>
              <a:rPr lang="en-US" dirty="0" smtClean="0"/>
              <a:t>turbine. Speed </a:t>
            </a:r>
            <a:r>
              <a:rPr lang="en-US" dirty="0"/>
              <a:t>of the turbine = 1500 RPM, Mean diameter of the rotor = 1m, stage efficiency = </a:t>
            </a:r>
            <a:r>
              <a:rPr lang="en-US" dirty="0" smtClean="0"/>
              <a:t>0.8, Blade </a:t>
            </a:r>
            <a:r>
              <a:rPr lang="en-US" dirty="0"/>
              <a:t>outlet angle = 20 , Speed ratio = 0.7, Determine the available isentropic </a:t>
            </a:r>
            <a:r>
              <a:rPr lang="en-US" dirty="0" smtClean="0"/>
              <a:t>enthalpy drop </a:t>
            </a:r>
            <a:r>
              <a:rPr lang="en-US" dirty="0"/>
              <a:t>in the stage.</a:t>
            </a:r>
          </a:p>
        </p:txBody>
      </p:sp>
    </p:spTree>
    <p:extLst>
      <p:ext uri="{BB962C8B-B14F-4D97-AF65-F5344CB8AC3E}">
        <p14:creationId xmlns:p14="http://schemas.microsoft.com/office/powerpoint/2010/main" val="1307184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51338" y="188280"/>
            <a:ext cx="8229600" cy="2320777"/>
          </a:xfrm>
          <a:prstGeom prst="rect">
            <a:avLst/>
          </a:prstGeom>
        </p:spPr>
      </p:pic>
      <p:pic>
        <p:nvPicPr>
          <p:cNvPr id="5" name="Picture 4"/>
          <p:cNvPicPr>
            <a:picLocks noChangeAspect="1"/>
          </p:cNvPicPr>
          <p:nvPr/>
        </p:nvPicPr>
        <p:blipFill>
          <a:blip r:embed="rId3"/>
          <a:stretch>
            <a:fillRect/>
          </a:stretch>
        </p:blipFill>
        <p:spPr>
          <a:xfrm>
            <a:off x="666474" y="2595415"/>
            <a:ext cx="7799327" cy="4491185"/>
          </a:xfrm>
          <a:prstGeom prst="rect">
            <a:avLst/>
          </a:prstGeom>
        </p:spPr>
      </p:pic>
    </p:spTree>
    <p:extLst>
      <p:ext uri="{BB962C8B-B14F-4D97-AF65-F5344CB8AC3E}">
        <p14:creationId xmlns:p14="http://schemas.microsoft.com/office/powerpoint/2010/main" val="32423502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0037" y="274638"/>
            <a:ext cx="8543925" cy="3600450"/>
          </a:xfrm>
          <a:prstGeom prst="rect">
            <a:avLst/>
          </a:prstGeom>
        </p:spPr>
      </p:pic>
    </p:spTree>
    <p:extLst>
      <p:ext uri="{BB962C8B-B14F-4D97-AF65-F5344CB8AC3E}">
        <p14:creationId xmlns:p14="http://schemas.microsoft.com/office/powerpoint/2010/main" val="23863088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Examples 2</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In a reaction turbine, the blade tips are inclined at 35 and 20 in the direction </a:t>
            </a:r>
            <a:r>
              <a:rPr lang="en-US" dirty="0" smtClean="0"/>
              <a:t>of rotor</a:t>
            </a:r>
            <a:r>
              <a:rPr lang="en-US" dirty="0"/>
              <a:t>. The stator blades are the same shape as the moving blades, but reversed in </a:t>
            </a:r>
            <a:r>
              <a:rPr lang="en-US" dirty="0" smtClean="0"/>
              <a:t>direction. At </a:t>
            </a:r>
            <a:r>
              <a:rPr lang="en-US" dirty="0"/>
              <a:t>a certain place in the turbine, the drum is 1m diameter and the blades are 10 cm high. </a:t>
            </a:r>
            <a:r>
              <a:rPr lang="en-US" dirty="0" smtClean="0"/>
              <a:t>At this </a:t>
            </a:r>
            <a:r>
              <a:rPr lang="en-US" dirty="0"/>
              <a:t>place, the steam has a pressure of 1.75 bar and dryness is 0.935. If the speed of </a:t>
            </a:r>
            <a:r>
              <a:rPr lang="en-US" dirty="0" smtClean="0"/>
              <a:t>the turbine </a:t>
            </a:r>
            <a:r>
              <a:rPr lang="en-US" dirty="0"/>
              <a:t>is 250RPM and the steam passes through the blades without shock find the mass </a:t>
            </a:r>
            <a:r>
              <a:rPr lang="en-US" dirty="0" smtClean="0"/>
              <a:t>of steam </a:t>
            </a:r>
            <a:r>
              <a:rPr lang="en-US" dirty="0"/>
              <a:t>flow and power developed in the ring of moving blades.</a:t>
            </a:r>
          </a:p>
        </p:txBody>
      </p:sp>
    </p:spTree>
    <p:extLst>
      <p:ext uri="{BB962C8B-B14F-4D97-AF65-F5344CB8AC3E}">
        <p14:creationId xmlns:p14="http://schemas.microsoft.com/office/powerpoint/2010/main" val="26003474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4800" y="37514"/>
            <a:ext cx="8229600" cy="2425889"/>
          </a:xfrm>
          <a:prstGeom prst="rect">
            <a:avLst/>
          </a:prstGeom>
        </p:spPr>
      </p:pic>
      <p:pic>
        <p:nvPicPr>
          <p:cNvPr id="5" name="Picture 4"/>
          <p:cNvPicPr>
            <a:picLocks noChangeAspect="1"/>
          </p:cNvPicPr>
          <p:nvPr/>
        </p:nvPicPr>
        <p:blipFill>
          <a:blip r:embed="rId3"/>
          <a:stretch>
            <a:fillRect/>
          </a:stretch>
        </p:blipFill>
        <p:spPr>
          <a:xfrm>
            <a:off x="304800" y="2463403"/>
            <a:ext cx="7582086" cy="4005263"/>
          </a:xfrm>
          <a:prstGeom prst="rect">
            <a:avLst/>
          </a:prstGeom>
        </p:spPr>
      </p:pic>
    </p:spTree>
    <p:extLst>
      <p:ext uri="{BB962C8B-B14F-4D97-AF65-F5344CB8AC3E}">
        <p14:creationId xmlns:p14="http://schemas.microsoft.com/office/powerpoint/2010/main" val="296958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Fundamentals</a:t>
            </a:r>
          </a:p>
        </p:txBody>
      </p:sp>
      <p:pic>
        <p:nvPicPr>
          <p:cNvPr id="34820" name="Picture 4" descr="fundamentals"/>
          <p:cNvPicPr>
            <a:picLocks noChangeAspect="1" noChangeArrowheads="1"/>
          </p:cNvPicPr>
          <p:nvPr/>
        </p:nvPicPr>
        <p:blipFill>
          <a:blip r:embed="rId3"/>
          <a:srcRect/>
          <a:stretch>
            <a:fillRect/>
          </a:stretch>
        </p:blipFill>
        <p:spPr bwMode="auto">
          <a:xfrm>
            <a:off x="1143000" y="1371600"/>
            <a:ext cx="7429500" cy="4175125"/>
          </a:xfrm>
          <a:prstGeom prst="rect">
            <a:avLst/>
          </a:prstGeom>
          <a:noFill/>
          <a:ln w="9525">
            <a:noFill/>
            <a:miter lim="800000"/>
            <a:headEnd/>
            <a:tailEnd/>
          </a:ln>
        </p:spPr>
      </p:pic>
      <p:sp>
        <p:nvSpPr>
          <p:cNvPr id="34821" name="Rectangle 5"/>
          <p:cNvSpPr>
            <a:spLocks noChangeArrowheads="1"/>
          </p:cNvSpPr>
          <p:nvPr/>
        </p:nvSpPr>
        <p:spPr bwMode="auto">
          <a:xfrm>
            <a:off x="6705600" y="5381625"/>
            <a:ext cx="1981200" cy="304800"/>
          </a:xfrm>
          <a:prstGeom prst="rect">
            <a:avLst/>
          </a:prstGeom>
          <a:solidFill>
            <a:schemeClr val="bg1"/>
          </a:solidFill>
          <a:ln w="9525">
            <a:noFill/>
            <a:miter lim="800000"/>
            <a:headEnd/>
            <a:tailEnd/>
          </a:ln>
          <a:effectLst/>
        </p:spPr>
        <p:txBody>
          <a:bodyPr wrap="none" anchor="ctr"/>
          <a:lstStyle/>
          <a:p>
            <a:endParaRPr lang="en-US"/>
          </a:p>
        </p:txBody>
      </p:sp>
      <p:sp>
        <p:nvSpPr>
          <p:cNvPr id="34822" name="Rectangle 6"/>
          <p:cNvSpPr>
            <a:spLocks noChangeArrowheads="1"/>
          </p:cNvSpPr>
          <p:nvPr/>
        </p:nvSpPr>
        <p:spPr bwMode="auto">
          <a:xfrm>
            <a:off x="1219200" y="3738563"/>
            <a:ext cx="3505200" cy="1795462"/>
          </a:xfrm>
          <a:prstGeom prst="rect">
            <a:avLst/>
          </a:prstGeom>
          <a:solidFill>
            <a:schemeClr val="bg1"/>
          </a:solidFill>
          <a:ln w="9525">
            <a:noFill/>
            <a:miter lim="800000"/>
            <a:headEnd/>
            <a:tailEnd/>
          </a:ln>
          <a:effectLst/>
        </p:spPr>
        <p:txBody>
          <a:bodyPr wrap="none" anchor="ctr"/>
          <a:lstStyle/>
          <a:p>
            <a:endParaRPr lang="en-US"/>
          </a:p>
        </p:txBody>
      </p:sp>
      <p:sp>
        <p:nvSpPr>
          <p:cNvPr id="34823" name="Text Box 8"/>
          <p:cNvSpPr txBox="1">
            <a:spLocks noChangeArrowheads="1"/>
          </p:cNvSpPr>
          <p:nvPr/>
        </p:nvSpPr>
        <p:spPr bwMode="auto">
          <a:xfrm>
            <a:off x="1447800" y="5410200"/>
            <a:ext cx="2895600" cy="1006475"/>
          </a:xfrm>
          <a:prstGeom prst="rect">
            <a:avLst/>
          </a:prstGeom>
          <a:noFill/>
          <a:ln w="9525">
            <a:noFill/>
            <a:miter lim="800000"/>
            <a:headEnd/>
            <a:tailEnd/>
          </a:ln>
          <a:effectLst/>
        </p:spPr>
        <p:txBody>
          <a:bodyPr>
            <a:spAutoFit/>
          </a:bodyPr>
          <a:lstStyle/>
          <a:p>
            <a:pPr algn="ctr">
              <a:spcBef>
                <a:spcPct val="50000"/>
              </a:spcBef>
            </a:pPr>
            <a:r>
              <a:rPr lang="en-US" sz="2000" b="1"/>
              <a:t>Coal, Natural Gas, Nuclear, Biofuel, Waste Fuel</a:t>
            </a:r>
          </a:p>
        </p:txBody>
      </p:sp>
      <p:sp>
        <p:nvSpPr>
          <p:cNvPr id="34824" name="Line 10"/>
          <p:cNvSpPr>
            <a:spLocks noChangeShapeType="1"/>
          </p:cNvSpPr>
          <p:nvPr/>
        </p:nvSpPr>
        <p:spPr bwMode="auto">
          <a:xfrm flipV="1">
            <a:off x="2819400" y="3733800"/>
            <a:ext cx="0" cy="1600200"/>
          </a:xfrm>
          <a:prstGeom prst="line">
            <a:avLst/>
          </a:prstGeom>
          <a:noFill/>
          <a:ln w="50800">
            <a:solidFill>
              <a:schemeClr val="tx1"/>
            </a:solidFill>
            <a:round/>
            <a:headEnd/>
            <a:tailEnd type="stealth" w="lg" len="lg"/>
          </a:ln>
          <a:effectLst/>
        </p:spPr>
        <p:txBody>
          <a:bodyPr/>
          <a:lstStyle/>
          <a:p>
            <a:endParaRPr lang="en-US"/>
          </a:p>
        </p:txBody>
      </p:sp>
      <p:sp>
        <p:nvSpPr>
          <p:cNvPr id="34825" name="Text Box 9"/>
          <p:cNvSpPr txBox="1">
            <a:spLocks noChangeArrowheads="1"/>
          </p:cNvSpPr>
          <p:nvPr/>
        </p:nvSpPr>
        <p:spPr bwMode="auto">
          <a:xfrm>
            <a:off x="1295400" y="4267200"/>
            <a:ext cx="30480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b="1">
                <a:effectLst>
                  <a:outerShdw blurRad="38100" dist="38100" dir="2700000" algn="tl">
                    <a:srgbClr val="C0C0C0"/>
                  </a:outerShdw>
                </a:effectLst>
              </a:rPr>
              <a:t>Energy Transfer</a:t>
            </a:r>
          </a:p>
        </p:txBody>
      </p:sp>
    </p:spTree>
  </p:cSld>
  <p:clrMapOvr>
    <a:masterClrMapping/>
  </p:clrMapOvr>
  <p:transition advClick="0">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 y="305118"/>
            <a:ext cx="9067800" cy="5023184"/>
          </a:xfrm>
          <a:prstGeom prst="rect">
            <a:avLst/>
          </a:prstGeom>
        </p:spPr>
      </p:pic>
    </p:spTree>
    <p:extLst>
      <p:ext uri="{BB962C8B-B14F-4D97-AF65-F5344CB8AC3E}">
        <p14:creationId xmlns:p14="http://schemas.microsoft.com/office/powerpoint/2010/main" val="4157128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Components - Blades</a:t>
            </a:r>
          </a:p>
        </p:txBody>
      </p:sp>
      <p:pic>
        <p:nvPicPr>
          <p:cNvPr id="39940" name="Picture 5" descr="dampfturbine_fast"/>
          <p:cNvPicPr>
            <a:picLocks noChangeAspect="1" noChangeArrowheads="1"/>
          </p:cNvPicPr>
          <p:nvPr/>
        </p:nvPicPr>
        <p:blipFill>
          <a:blip r:embed="rId3"/>
          <a:srcRect/>
          <a:stretch>
            <a:fillRect/>
          </a:stretch>
        </p:blipFill>
        <p:spPr bwMode="auto">
          <a:xfrm>
            <a:off x="1219200" y="1905000"/>
            <a:ext cx="3581400" cy="3619500"/>
          </a:xfrm>
          <a:prstGeom prst="rect">
            <a:avLst/>
          </a:prstGeom>
          <a:noFill/>
          <a:ln w="9525">
            <a:noFill/>
            <a:miter lim="800000"/>
            <a:headEnd/>
            <a:tailEnd/>
          </a:ln>
        </p:spPr>
      </p:pic>
      <p:pic>
        <p:nvPicPr>
          <p:cNvPr id="39941" name="Picture 6" descr="Impulse blade"/>
          <p:cNvPicPr>
            <a:picLocks noChangeAspect="1" noChangeArrowheads="1"/>
          </p:cNvPicPr>
          <p:nvPr/>
        </p:nvPicPr>
        <p:blipFill>
          <a:blip r:embed="rId4"/>
          <a:srcRect/>
          <a:stretch>
            <a:fillRect/>
          </a:stretch>
        </p:blipFill>
        <p:spPr bwMode="auto">
          <a:xfrm>
            <a:off x="5181600" y="1219200"/>
            <a:ext cx="3352800" cy="2524125"/>
          </a:xfrm>
          <a:prstGeom prst="rect">
            <a:avLst/>
          </a:prstGeom>
          <a:noFill/>
          <a:ln w="9525">
            <a:noFill/>
            <a:miter lim="800000"/>
            <a:headEnd/>
            <a:tailEnd/>
          </a:ln>
        </p:spPr>
      </p:pic>
      <p:pic>
        <p:nvPicPr>
          <p:cNvPr id="39942" name="Picture 7" descr="axial_reaction_turbine"/>
          <p:cNvPicPr>
            <a:picLocks noChangeAspect="1" noChangeArrowheads="1"/>
          </p:cNvPicPr>
          <p:nvPr/>
        </p:nvPicPr>
        <p:blipFill>
          <a:blip r:embed="rId5"/>
          <a:srcRect/>
          <a:stretch>
            <a:fillRect/>
          </a:stretch>
        </p:blipFill>
        <p:spPr bwMode="auto">
          <a:xfrm>
            <a:off x="5181600" y="3848100"/>
            <a:ext cx="3352800" cy="2514600"/>
          </a:xfrm>
          <a:prstGeom prst="rect">
            <a:avLst/>
          </a:prstGeom>
          <a:noFill/>
          <a:ln w="9525">
            <a:noFill/>
            <a:miter lim="800000"/>
            <a:headEnd/>
            <a:tailEnd/>
          </a:ln>
        </p:spPr>
      </p:pic>
      <p:sp>
        <p:nvSpPr>
          <p:cNvPr id="39943" name="Text Box 8"/>
          <p:cNvSpPr txBox="1">
            <a:spLocks noChangeArrowheads="1"/>
          </p:cNvSpPr>
          <p:nvPr/>
        </p:nvSpPr>
        <p:spPr bwMode="auto">
          <a:xfrm>
            <a:off x="3429000" y="6019800"/>
            <a:ext cx="1752600" cy="396875"/>
          </a:xfrm>
          <a:prstGeom prst="rect">
            <a:avLst/>
          </a:prstGeom>
          <a:noFill/>
          <a:ln w="9525">
            <a:noFill/>
            <a:miter lim="800000"/>
            <a:headEnd/>
            <a:tailEnd/>
          </a:ln>
          <a:effectLst/>
        </p:spPr>
        <p:txBody>
          <a:bodyPr>
            <a:spAutoFit/>
          </a:bodyPr>
          <a:lstStyle/>
          <a:p>
            <a:pPr algn="r">
              <a:spcBef>
                <a:spcPct val="50000"/>
              </a:spcBef>
            </a:pPr>
            <a:r>
              <a:rPr lang="en-US" sz="2000" b="1"/>
              <a:t>Reaction</a:t>
            </a:r>
          </a:p>
        </p:txBody>
      </p:sp>
      <p:sp>
        <p:nvSpPr>
          <p:cNvPr id="39944" name="Text Box 9"/>
          <p:cNvSpPr txBox="1">
            <a:spLocks noChangeArrowheads="1"/>
          </p:cNvSpPr>
          <p:nvPr/>
        </p:nvSpPr>
        <p:spPr bwMode="auto">
          <a:xfrm>
            <a:off x="3352800" y="1295400"/>
            <a:ext cx="1752600" cy="396875"/>
          </a:xfrm>
          <a:prstGeom prst="rect">
            <a:avLst/>
          </a:prstGeom>
          <a:noFill/>
          <a:ln w="9525">
            <a:noFill/>
            <a:miter lim="800000"/>
            <a:headEnd/>
            <a:tailEnd/>
          </a:ln>
          <a:effectLst/>
        </p:spPr>
        <p:txBody>
          <a:bodyPr>
            <a:spAutoFit/>
          </a:bodyPr>
          <a:lstStyle/>
          <a:p>
            <a:pPr algn="r">
              <a:spcBef>
                <a:spcPct val="50000"/>
              </a:spcBef>
            </a:pPr>
            <a:r>
              <a:rPr lang="en-US" sz="2000" b="1"/>
              <a:t>Impulse</a:t>
            </a:r>
          </a:p>
        </p:txBody>
      </p:sp>
    </p:spTree>
  </p:cSld>
  <p:clrMapOvr>
    <a:masterClrMapping/>
  </p:clrMapOvr>
  <p:transition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Diaphragms</a:t>
            </a:r>
          </a:p>
        </p:txBody>
      </p:sp>
      <p:pic>
        <p:nvPicPr>
          <p:cNvPr id="40964" name="Picture 4" descr="stDiaphragm"/>
          <p:cNvPicPr>
            <a:picLocks noChangeAspect="1" noChangeArrowheads="1"/>
          </p:cNvPicPr>
          <p:nvPr/>
        </p:nvPicPr>
        <p:blipFill>
          <a:blip r:embed="rId3"/>
          <a:srcRect/>
          <a:stretch>
            <a:fillRect/>
          </a:stretch>
        </p:blipFill>
        <p:spPr bwMode="auto">
          <a:xfrm>
            <a:off x="1447800" y="1676400"/>
            <a:ext cx="6705600" cy="4448175"/>
          </a:xfrm>
          <a:prstGeom prst="rect">
            <a:avLst/>
          </a:prstGeom>
          <a:noFill/>
          <a:ln w="9525">
            <a:noFill/>
            <a:miter lim="800000"/>
            <a:headEnd/>
            <a:tailEnd/>
          </a:ln>
        </p:spPr>
      </p:pic>
      <p:sp>
        <p:nvSpPr>
          <p:cNvPr id="47109" name="Text Box 5"/>
          <p:cNvSpPr txBox="1">
            <a:spLocks noChangeArrowheads="1"/>
          </p:cNvSpPr>
          <p:nvPr/>
        </p:nvSpPr>
        <p:spPr bwMode="auto">
          <a:xfrm>
            <a:off x="1447800" y="6172200"/>
            <a:ext cx="662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000" b="1">
                <a:effectLst>
                  <a:outerShdw blurRad="38100" dist="38100" dir="2700000" algn="tl">
                    <a:srgbClr val="C0C0C0"/>
                  </a:outerShdw>
                </a:effectLst>
              </a:rPr>
              <a:t>Diaphragms contain the fixed blades</a:t>
            </a:r>
          </a:p>
        </p:txBody>
      </p:sp>
    </p:spTree>
  </p:cSld>
  <p:clrMapOvr>
    <a:masterClrMapping/>
  </p:clrMapOvr>
  <p:transition advClick="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Steam Turbine Casing</a:t>
            </a:r>
          </a:p>
        </p:txBody>
      </p:sp>
      <p:pic>
        <p:nvPicPr>
          <p:cNvPr id="41988" name="Picture 4" descr="75%20MW%20AEG%20STEAM%20TURBINE%20-%20CLEANING%20OF%20CASINGS%20AND%20TURBINE%20COMPONENTS"/>
          <p:cNvPicPr>
            <a:picLocks noChangeAspect="1" noChangeArrowheads="1"/>
          </p:cNvPicPr>
          <p:nvPr/>
        </p:nvPicPr>
        <p:blipFill>
          <a:blip r:embed="rId3"/>
          <a:srcRect/>
          <a:stretch>
            <a:fillRect/>
          </a:stretch>
        </p:blipFill>
        <p:spPr bwMode="auto">
          <a:xfrm>
            <a:off x="1371600" y="1524000"/>
            <a:ext cx="6705600" cy="4803775"/>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Rotor</a:t>
            </a:r>
          </a:p>
        </p:txBody>
      </p:sp>
      <p:pic>
        <p:nvPicPr>
          <p:cNvPr id="43012" name="Picture 4" descr="turbine rotor 1"/>
          <p:cNvPicPr>
            <a:picLocks noChangeAspect="1" noChangeArrowheads="1"/>
          </p:cNvPicPr>
          <p:nvPr/>
        </p:nvPicPr>
        <p:blipFill>
          <a:blip r:embed="rId3"/>
          <a:srcRect/>
          <a:stretch>
            <a:fillRect/>
          </a:stretch>
        </p:blipFill>
        <p:spPr bwMode="auto">
          <a:xfrm>
            <a:off x="1524000" y="1235075"/>
            <a:ext cx="5715000" cy="5356225"/>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Shaft and Casing Seals</a:t>
            </a:r>
          </a:p>
        </p:txBody>
      </p:sp>
      <p:pic>
        <p:nvPicPr>
          <p:cNvPr id="44036" name="Picture 4" descr="shaft seal"/>
          <p:cNvPicPr>
            <a:picLocks noChangeAspect="1" noChangeArrowheads="1"/>
          </p:cNvPicPr>
          <p:nvPr/>
        </p:nvPicPr>
        <p:blipFill>
          <a:blip r:embed="rId3"/>
          <a:srcRect/>
          <a:stretch>
            <a:fillRect/>
          </a:stretch>
        </p:blipFill>
        <p:spPr bwMode="auto">
          <a:xfrm>
            <a:off x="1219200" y="2438400"/>
            <a:ext cx="3824288" cy="3408363"/>
          </a:xfrm>
          <a:prstGeom prst="rect">
            <a:avLst/>
          </a:prstGeom>
          <a:noFill/>
          <a:ln w="9525">
            <a:noFill/>
            <a:miter lim="800000"/>
            <a:headEnd/>
            <a:tailEnd/>
          </a:ln>
        </p:spPr>
      </p:pic>
      <p:pic>
        <p:nvPicPr>
          <p:cNvPr id="44037" name="Picture 5" descr="Labyrinth-seal"/>
          <p:cNvPicPr>
            <a:picLocks noChangeAspect="1" noChangeArrowheads="1"/>
          </p:cNvPicPr>
          <p:nvPr/>
        </p:nvPicPr>
        <p:blipFill>
          <a:blip r:embed="rId4"/>
          <a:srcRect/>
          <a:stretch>
            <a:fillRect/>
          </a:stretch>
        </p:blipFill>
        <p:spPr bwMode="auto">
          <a:xfrm>
            <a:off x="5181600" y="1676400"/>
            <a:ext cx="3810000" cy="2190750"/>
          </a:xfrm>
          <a:prstGeom prst="rect">
            <a:avLst/>
          </a:prstGeom>
          <a:noFill/>
          <a:ln w="9525">
            <a:noFill/>
            <a:miter lim="800000"/>
            <a:headEnd/>
            <a:tailEnd/>
          </a:ln>
        </p:spPr>
      </p:pic>
      <p:pic>
        <p:nvPicPr>
          <p:cNvPr id="44038" name="Picture 6" descr="labyrinth"/>
          <p:cNvPicPr>
            <a:picLocks noChangeAspect="1" noChangeArrowheads="1"/>
          </p:cNvPicPr>
          <p:nvPr/>
        </p:nvPicPr>
        <p:blipFill>
          <a:blip r:embed="rId5"/>
          <a:srcRect/>
          <a:stretch>
            <a:fillRect/>
          </a:stretch>
        </p:blipFill>
        <p:spPr bwMode="auto">
          <a:xfrm>
            <a:off x="5791200" y="4191000"/>
            <a:ext cx="2381250" cy="2124075"/>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371600" y="304800"/>
            <a:ext cx="4845050" cy="366713"/>
          </a:xfrm>
          <a:prstGeom prst="rect">
            <a:avLst/>
          </a:prstGeom>
          <a:noFill/>
          <a:ln w="9525">
            <a:noFill/>
            <a:miter lim="800000"/>
            <a:headEnd/>
            <a:tailEnd/>
          </a:ln>
          <a:effectLst/>
        </p:spPr>
        <p:txBody>
          <a:bodyPr wrap="none">
            <a:spAutoFit/>
          </a:bodyPr>
          <a:lstStyle/>
          <a:p>
            <a:r>
              <a:rPr lang="en-US" b="1"/>
              <a:t>Section 3.1 – Steam Turbine Fundamentals</a:t>
            </a:r>
          </a:p>
        </p:txBody>
      </p:sp>
      <p:sp>
        <p:nvSpPr>
          <p:cNvPr id="45059"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Types</a:t>
            </a:r>
          </a:p>
        </p:txBody>
      </p:sp>
      <p:pic>
        <p:nvPicPr>
          <p:cNvPr id="45060" name="Picture 5"/>
          <p:cNvPicPr>
            <a:picLocks noChangeAspect="1" noChangeArrowheads="1"/>
          </p:cNvPicPr>
          <p:nvPr/>
        </p:nvPicPr>
        <p:blipFill>
          <a:blip r:embed="rId3"/>
          <a:srcRect/>
          <a:stretch>
            <a:fillRect/>
          </a:stretch>
        </p:blipFill>
        <p:spPr bwMode="auto">
          <a:xfrm>
            <a:off x="3810000" y="838200"/>
            <a:ext cx="4584700" cy="5638800"/>
          </a:xfrm>
          <a:prstGeom prst="rect">
            <a:avLst/>
          </a:prstGeom>
          <a:noFill/>
          <a:ln w="9525">
            <a:noFill/>
            <a:miter lim="800000"/>
            <a:headEnd/>
            <a:tailEnd/>
          </a:ln>
          <a:effectLst/>
        </p:spPr>
      </p:pic>
      <p:sp>
        <p:nvSpPr>
          <p:cNvPr id="55302" name="Text Box 6"/>
          <p:cNvSpPr txBox="1">
            <a:spLocks noChangeArrowheads="1"/>
          </p:cNvSpPr>
          <p:nvPr/>
        </p:nvSpPr>
        <p:spPr bwMode="auto">
          <a:xfrm>
            <a:off x="1219200" y="2057400"/>
            <a:ext cx="2286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b="1">
                <a:solidFill>
                  <a:srgbClr val="A50021"/>
                </a:solidFill>
                <a:effectLst>
                  <a:outerShdw blurRad="38100" dist="38100" dir="2700000" algn="tl">
                    <a:srgbClr val="C0C0C0"/>
                  </a:outerShdw>
                </a:effectLst>
              </a:rPr>
              <a:t>Straight HP</a:t>
            </a:r>
          </a:p>
          <a:p>
            <a:pPr>
              <a:spcBef>
                <a:spcPct val="50000"/>
              </a:spcBef>
              <a:defRPr/>
            </a:pPr>
            <a:r>
              <a:rPr lang="en-US" sz="2400" b="1">
                <a:solidFill>
                  <a:srgbClr val="A50021"/>
                </a:solidFill>
                <a:effectLst>
                  <a:outerShdw blurRad="38100" dist="38100" dir="2700000" algn="tl">
                    <a:srgbClr val="C0C0C0"/>
                  </a:outerShdw>
                </a:effectLst>
              </a:rPr>
              <a:t>Tandem HP</a:t>
            </a:r>
          </a:p>
          <a:p>
            <a:pPr>
              <a:spcBef>
                <a:spcPct val="50000"/>
              </a:spcBef>
              <a:defRPr/>
            </a:pPr>
            <a:r>
              <a:rPr lang="en-US" sz="2400" b="1">
                <a:solidFill>
                  <a:srgbClr val="A50021"/>
                </a:solidFill>
                <a:effectLst>
                  <a:outerShdw blurRad="38100" dist="38100" dir="2700000" algn="tl">
                    <a:srgbClr val="C0C0C0"/>
                  </a:outerShdw>
                </a:effectLst>
              </a:rPr>
              <a:t>Tandem LP</a:t>
            </a:r>
          </a:p>
        </p:txBody>
      </p:sp>
      <p:sp>
        <p:nvSpPr>
          <p:cNvPr id="45062" name="Line 7"/>
          <p:cNvSpPr>
            <a:spLocks noChangeShapeType="1"/>
          </p:cNvSpPr>
          <p:nvPr/>
        </p:nvSpPr>
        <p:spPr bwMode="auto">
          <a:xfrm flipV="1">
            <a:off x="3048000" y="1447800"/>
            <a:ext cx="1600200" cy="838200"/>
          </a:xfrm>
          <a:prstGeom prst="line">
            <a:avLst/>
          </a:prstGeom>
          <a:noFill/>
          <a:ln w="34925">
            <a:solidFill>
              <a:srgbClr val="A50021"/>
            </a:solidFill>
            <a:round/>
            <a:headEnd/>
            <a:tailEnd type="triangle" w="lg" len="lg"/>
          </a:ln>
          <a:effectLst/>
        </p:spPr>
        <p:txBody>
          <a:bodyPr/>
          <a:lstStyle/>
          <a:p>
            <a:endParaRPr lang="en-US"/>
          </a:p>
        </p:txBody>
      </p:sp>
      <p:sp>
        <p:nvSpPr>
          <p:cNvPr id="45063" name="Line 8"/>
          <p:cNvSpPr>
            <a:spLocks noChangeShapeType="1"/>
          </p:cNvSpPr>
          <p:nvPr/>
        </p:nvSpPr>
        <p:spPr bwMode="auto">
          <a:xfrm flipV="1">
            <a:off x="3124200" y="2057400"/>
            <a:ext cx="1676400" cy="762000"/>
          </a:xfrm>
          <a:prstGeom prst="line">
            <a:avLst/>
          </a:prstGeom>
          <a:noFill/>
          <a:ln w="34925">
            <a:solidFill>
              <a:srgbClr val="A50021"/>
            </a:solidFill>
            <a:round/>
            <a:headEnd/>
            <a:tailEnd type="triangle" w="lg" len="lg"/>
          </a:ln>
          <a:effectLst/>
        </p:spPr>
        <p:txBody>
          <a:bodyPr/>
          <a:lstStyle/>
          <a:p>
            <a:endParaRPr lang="en-US"/>
          </a:p>
        </p:txBody>
      </p:sp>
      <p:sp>
        <p:nvSpPr>
          <p:cNvPr id="45064" name="Line 9"/>
          <p:cNvSpPr>
            <a:spLocks noChangeShapeType="1"/>
          </p:cNvSpPr>
          <p:nvPr/>
        </p:nvSpPr>
        <p:spPr bwMode="auto">
          <a:xfrm flipV="1">
            <a:off x="3124200" y="2971800"/>
            <a:ext cx="1676400" cy="457200"/>
          </a:xfrm>
          <a:prstGeom prst="line">
            <a:avLst/>
          </a:prstGeom>
          <a:noFill/>
          <a:ln w="34925">
            <a:solidFill>
              <a:srgbClr val="A50021"/>
            </a:solidFill>
            <a:round/>
            <a:headEnd/>
            <a:tailEnd type="triangle" w="lg" len="lg"/>
          </a:ln>
          <a:effectLst/>
        </p:spPr>
        <p:txBody>
          <a:bodyPr/>
          <a:lstStyle/>
          <a:p>
            <a:endParaRPr lang="en-US"/>
          </a:p>
        </p:txBody>
      </p:sp>
      <p:sp>
        <p:nvSpPr>
          <p:cNvPr id="45065" name="Line 10"/>
          <p:cNvSpPr>
            <a:spLocks noChangeShapeType="1"/>
          </p:cNvSpPr>
          <p:nvPr/>
        </p:nvSpPr>
        <p:spPr bwMode="auto">
          <a:xfrm>
            <a:off x="3124200" y="3429000"/>
            <a:ext cx="2133600" cy="1066800"/>
          </a:xfrm>
          <a:prstGeom prst="line">
            <a:avLst/>
          </a:prstGeom>
          <a:noFill/>
          <a:ln w="34925">
            <a:solidFill>
              <a:srgbClr val="A50021"/>
            </a:solidFill>
            <a:round/>
            <a:headEnd/>
            <a:tailEnd type="triangle" w="lg" len="lg"/>
          </a:ln>
          <a:effectLst/>
        </p:spPr>
        <p:txBody>
          <a:bodyPr/>
          <a:lstStyle/>
          <a:p>
            <a:endParaRPr lang="en-US"/>
          </a:p>
        </p:txBody>
      </p:sp>
    </p:spTree>
  </p:cSld>
  <p:clrMapOvr>
    <a:masterClrMapping/>
  </p:clrMapOvr>
  <p:transition advClick="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371600" y="304800"/>
            <a:ext cx="4845050" cy="366713"/>
          </a:xfrm>
          <a:prstGeom prst="rect">
            <a:avLst/>
          </a:prstGeom>
          <a:noFill/>
          <a:ln w="9525">
            <a:noFill/>
            <a:miter lim="800000"/>
            <a:headEnd/>
            <a:tailEnd/>
          </a:ln>
          <a:effectLst/>
        </p:spPr>
        <p:txBody>
          <a:bodyPr wrap="none">
            <a:spAutoFit/>
          </a:bodyPr>
          <a:lstStyle/>
          <a:p>
            <a:r>
              <a:rPr lang="en-US" b="1"/>
              <a:t>Section 3.1 – Steam Turbine Fundamentals</a:t>
            </a:r>
          </a:p>
        </p:txBody>
      </p:sp>
      <p:sp>
        <p:nvSpPr>
          <p:cNvPr id="46083" name="Text Box 4"/>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 Multiple Sets</a:t>
            </a:r>
          </a:p>
        </p:txBody>
      </p:sp>
      <p:pic>
        <p:nvPicPr>
          <p:cNvPr id="46084" name="Picture 5" descr="turbine hall"/>
          <p:cNvPicPr>
            <a:picLocks noChangeAspect="1" noChangeArrowheads="1"/>
          </p:cNvPicPr>
          <p:nvPr/>
        </p:nvPicPr>
        <p:blipFill>
          <a:blip r:embed="rId3"/>
          <a:srcRect/>
          <a:stretch>
            <a:fillRect/>
          </a:stretch>
        </p:blipFill>
        <p:spPr bwMode="auto">
          <a:xfrm>
            <a:off x="1219200" y="1296988"/>
            <a:ext cx="7543800" cy="5002212"/>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MPj04331650000[1]"/>
          <p:cNvPicPr>
            <a:picLocks noChangeAspect="1" noChangeArrowheads="1"/>
          </p:cNvPicPr>
          <p:nvPr/>
        </p:nvPicPr>
        <p:blipFill>
          <a:blip r:embed="rId3"/>
          <a:srcRect/>
          <a:stretch>
            <a:fillRect/>
          </a:stretch>
        </p:blipFill>
        <p:spPr bwMode="auto">
          <a:xfrm>
            <a:off x="2667000" y="1981200"/>
            <a:ext cx="4921250" cy="3692525"/>
          </a:xfrm>
          <a:prstGeom prst="rect">
            <a:avLst/>
          </a:prstGeom>
          <a:noFill/>
          <a:ln w="9525">
            <a:noFill/>
            <a:miter lim="800000"/>
            <a:headEnd/>
            <a:tailEnd/>
          </a:ln>
        </p:spPr>
      </p:pic>
      <p:sp>
        <p:nvSpPr>
          <p:cNvPr id="47107" name="TextBox 6"/>
          <p:cNvSpPr txBox="1">
            <a:spLocks noChangeArrowheads="1"/>
          </p:cNvSpPr>
          <p:nvPr/>
        </p:nvSpPr>
        <p:spPr bwMode="auto">
          <a:xfrm>
            <a:off x="3581400" y="1295400"/>
            <a:ext cx="2971800" cy="646113"/>
          </a:xfrm>
          <a:prstGeom prst="rect">
            <a:avLst/>
          </a:prstGeom>
          <a:noFill/>
          <a:ln w="9525">
            <a:noFill/>
            <a:miter lim="800000"/>
            <a:headEnd/>
            <a:tailEnd/>
          </a:ln>
        </p:spPr>
        <p:txBody>
          <a:bodyPr>
            <a:spAutoFit/>
          </a:bodyPr>
          <a:lstStyle/>
          <a:p>
            <a:pPr algn="ctr"/>
            <a:r>
              <a:rPr lang="en-US" sz="3600" b="1">
                <a:latin typeface="Gill Sans MT" pitchFamily="34" charset="0"/>
              </a:rPr>
              <a:t>Questions?</a:t>
            </a:r>
          </a:p>
        </p:txBody>
      </p:sp>
      <p:sp>
        <p:nvSpPr>
          <p:cNvPr id="47108" name="Rectangle 5"/>
          <p:cNvSpPr>
            <a:spLocks noChangeArrowheads="1"/>
          </p:cNvSpPr>
          <p:nvPr/>
        </p:nvSpPr>
        <p:spPr bwMode="auto">
          <a:xfrm>
            <a:off x="1371600" y="304800"/>
            <a:ext cx="4845050" cy="366713"/>
          </a:xfrm>
          <a:prstGeom prst="rect">
            <a:avLst/>
          </a:prstGeom>
          <a:noFill/>
          <a:ln w="9525">
            <a:noFill/>
            <a:miter lim="800000"/>
            <a:headEnd/>
            <a:tailEnd/>
          </a:ln>
          <a:effectLst/>
        </p:spPr>
        <p:txBody>
          <a:bodyPr wrap="none">
            <a:spAutoFit/>
          </a:bodyPr>
          <a:lstStyle/>
          <a:p>
            <a:r>
              <a:rPr lang="en-US" b="1"/>
              <a:t>Section 3.1 – Steam Turbine Fundamentals</a:t>
            </a:r>
          </a:p>
        </p:txBody>
      </p:sp>
    </p:spTree>
  </p:cSld>
  <p:clrMapOvr>
    <a:masterClrMapping/>
  </p:clrMapOvr>
  <p:transition advClick="0">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1371600" y="304800"/>
            <a:ext cx="4057650" cy="366713"/>
          </a:xfrm>
          <a:prstGeom prst="rect">
            <a:avLst/>
          </a:prstGeom>
          <a:noFill/>
          <a:ln w="9525">
            <a:noFill/>
            <a:miter lim="800000"/>
            <a:headEnd/>
            <a:tailEnd/>
          </a:ln>
          <a:effectLst/>
        </p:spPr>
        <p:txBody>
          <a:bodyPr wrap="none">
            <a:spAutoFit/>
          </a:bodyPr>
          <a:lstStyle/>
          <a:p>
            <a:r>
              <a:rPr lang="en-US" b="1" dirty="0"/>
              <a:t>Section 3.2 – Steam Turbine Design</a:t>
            </a:r>
          </a:p>
        </p:txBody>
      </p:sp>
      <p:sp>
        <p:nvSpPr>
          <p:cNvPr id="48131" name="Text Box 5"/>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Overview</a:t>
            </a:r>
          </a:p>
        </p:txBody>
      </p:sp>
      <p:sp>
        <p:nvSpPr>
          <p:cNvPr id="48132" name="Text Box 7"/>
          <p:cNvSpPr txBox="1">
            <a:spLocks noChangeArrowheads="1"/>
          </p:cNvSpPr>
          <p:nvPr/>
        </p:nvSpPr>
        <p:spPr bwMode="auto">
          <a:xfrm>
            <a:off x="1447800" y="1524000"/>
            <a:ext cx="7086600" cy="4108450"/>
          </a:xfrm>
          <a:prstGeom prst="rect">
            <a:avLst/>
          </a:prstGeom>
          <a:noFill/>
          <a:ln w="9525">
            <a:noFill/>
            <a:miter lim="800000"/>
            <a:headEnd/>
            <a:tailEnd/>
          </a:ln>
          <a:effectLst/>
        </p:spPr>
        <p:txBody>
          <a:bodyPr>
            <a:spAutoFit/>
          </a:bodyPr>
          <a:lstStyle/>
          <a:p>
            <a:pPr marL="342900" indent="-342900">
              <a:spcBef>
                <a:spcPct val="50000"/>
              </a:spcBef>
            </a:pPr>
            <a:r>
              <a:rPr lang="en-US" sz="2400" b="1" dirty="0"/>
              <a:t>Classification by;</a:t>
            </a:r>
          </a:p>
          <a:p>
            <a:pPr marL="342900" indent="-342900">
              <a:spcBef>
                <a:spcPct val="50000"/>
              </a:spcBef>
              <a:buFontTx/>
              <a:buChar char="•"/>
            </a:pPr>
            <a:r>
              <a:rPr lang="en-US" sz="2400" b="1" dirty="0"/>
              <a:t>Type – Reaction or Impulse</a:t>
            </a:r>
          </a:p>
          <a:p>
            <a:pPr marL="342900" indent="-342900">
              <a:spcBef>
                <a:spcPct val="50000"/>
              </a:spcBef>
              <a:buFontTx/>
              <a:buChar char="•"/>
            </a:pPr>
            <a:r>
              <a:rPr lang="en-US" sz="2400" b="1" dirty="0"/>
              <a:t>Steam Temperature and Pressure</a:t>
            </a:r>
          </a:p>
          <a:p>
            <a:pPr marL="342900" indent="-342900">
              <a:spcBef>
                <a:spcPct val="50000"/>
              </a:spcBef>
              <a:buFontTx/>
              <a:buChar char="•"/>
            </a:pPr>
            <a:r>
              <a:rPr lang="en-US" sz="2400" b="1" dirty="0"/>
              <a:t>Configuration – Compound, Tandem Compound, Cross Compound</a:t>
            </a:r>
          </a:p>
          <a:p>
            <a:pPr marL="342900" indent="-342900">
              <a:spcBef>
                <a:spcPct val="50000"/>
              </a:spcBef>
              <a:buFontTx/>
              <a:buChar char="•"/>
            </a:pPr>
            <a:r>
              <a:rPr lang="en-US" sz="2400" b="1" dirty="0"/>
              <a:t>Reheat</a:t>
            </a:r>
          </a:p>
          <a:p>
            <a:pPr marL="342900" indent="-342900">
              <a:spcBef>
                <a:spcPct val="50000"/>
              </a:spcBef>
              <a:buFontTx/>
              <a:buChar char="•"/>
            </a:pPr>
            <a:r>
              <a:rPr lang="en-US" sz="2400" b="1" dirty="0"/>
              <a:t>Output – MW</a:t>
            </a:r>
          </a:p>
          <a:p>
            <a:pPr marL="342900" indent="-342900">
              <a:spcBef>
                <a:spcPct val="50000"/>
              </a:spcBef>
              <a:buFontTx/>
              <a:buChar char="•"/>
            </a:pPr>
            <a:r>
              <a:rPr lang="en-US" sz="2400" b="1" dirty="0"/>
              <a:t>Structural Elements</a:t>
            </a:r>
          </a:p>
        </p:txBody>
      </p:sp>
    </p:spTree>
  </p:cSld>
  <p:clrMapOvr>
    <a:masterClrMapping/>
  </p:clrMapOvr>
  <p:transition advClick="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Reaction Turbines</a:t>
            </a:r>
          </a:p>
        </p:txBody>
      </p:sp>
      <p:pic>
        <p:nvPicPr>
          <p:cNvPr id="35844" name="Picture 5"/>
          <p:cNvPicPr>
            <a:picLocks noChangeAspect="1" noChangeArrowheads="1"/>
          </p:cNvPicPr>
          <p:nvPr/>
        </p:nvPicPr>
        <p:blipFill>
          <a:blip r:embed="rId3"/>
          <a:srcRect l="20000" t="11539" r="11250" b="7692"/>
          <a:stretch>
            <a:fillRect/>
          </a:stretch>
        </p:blipFill>
        <p:spPr bwMode="auto">
          <a:xfrm>
            <a:off x="1676400" y="2438400"/>
            <a:ext cx="5257800" cy="4014788"/>
          </a:xfrm>
          <a:prstGeom prst="rect">
            <a:avLst/>
          </a:prstGeom>
          <a:noFill/>
          <a:ln w="9525">
            <a:noFill/>
            <a:miter lim="800000"/>
            <a:headEnd/>
            <a:tailEnd/>
          </a:ln>
          <a:effectLst/>
        </p:spPr>
      </p:pic>
      <p:sp>
        <p:nvSpPr>
          <p:cNvPr id="36870" name="Text Box 6"/>
          <p:cNvSpPr txBox="1">
            <a:spLocks noChangeArrowheads="1"/>
          </p:cNvSpPr>
          <p:nvPr/>
        </p:nvSpPr>
        <p:spPr bwMode="auto">
          <a:xfrm>
            <a:off x="1371600" y="1295400"/>
            <a:ext cx="731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b="1">
                <a:solidFill>
                  <a:srgbClr val="0000FF"/>
                </a:solidFill>
                <a:effectLst>
                  <a:outerShdw blurRad="38100" dist="38100" dir="2700000" algn="tl">
                    <a:srgbClr val="C0C0C0"/>
                  </a:outerShdw>
                </a:effectLst>
              </a:rPr>
              <a:t>Newton’s third law of motion – For every action there is an equal and opposite reaction.</a:t>
            </a:r>
          </a:p>
        </p:txBody>
      </p:sp>
      <p:sp>
        <p:nvSpPr>
          <p:cNvPr id="35846" name="Text Box 9"/>
          <p:cNvSpPr txBox="1">
            <a:spLocks noChangeArrowheads="1"/>
          </p:cNvSpPr>
          <p:nvPr/>
        </p:nvSpPr>
        <p:spPr bwMode="auto">
          <a:xfrm>
            <a:off x="1295400" y="2819400"/>
            <a:ext cx="1600200" cy="701675"/>
          </a:xfrm>
          <a:prstGeom prst="rect">
            <a:avLst/>
          </a:prstGeom>
          <a:noFill/>
          <a:ln w="9525">
            <a:noFill/>
            <a:miter lim="800000"/>
            <a:headEnd/>
            <a:tailEnd/>
          </a:ln>
          <a:effectLst/>
        </p:spPr>
        <p:txBody>
          <a:bodyPr>
            <a:spAutoFit/>
          </a:bodyPr>
          <a:lstStyle/>
          <a:p>
            <a:pPr algn="ctr">
              <a:spcBef>
                <a:spcPct val="50000"/>
              </a:spcBef>
            </a:pPr>
            <a:r>
              <a:rPr lang="en-US" sz="2000" b="1">
                <a:solidFill>
                  <a:srgbClr val="A50021"/>
                </a:solidFill>
              </a:rPr>
              <a:t>Narrowing Steam Path</a:t>
            </a:r>
          </a:p>
        </p:txBody>
      </p:sp>
      <p:sp>
        <p:nvSpPr>
          <p:cNvPr id="35847" name="Text Box 10"/>
          <p:cNvSpPr txBox="1">
            <a:spLocks noChangeArrowheads="1"/>
          </p:cNvSpPr>
          <p:nvPr/>
        </p:nvSpPr>
        <p:spPr bwMode="auto">
          <a:xfrm>
            <a:off x="7086600" y="3124200"/>
            <a:ext cx="1600200" cy="701675"/>
          </a:xfrm>
          <a:prstGeom prst="rect">
            <a:avLst/>
          </a:prstGeom>
          <a:noFill/>
          <a:ln w="9525">
            <a:noFill/>
            <a:miter lim="800000"/>
            <a:headEnd/>
            <a:tailEnd/>
          </a:ln>
          <a:effectLst/>
        </p:spPr>
        <p:txBody>
          <a:bodyPr>
            <a:spAutoFit/>
          </a:bodyPr>
          <a:lstStyle/>
          <a:p>
            <a:pPr algn="ctr">
              <a:spcBef>
                <a:spcPct val="50000"/>
              </a:spcBef>
            </a:pPr>
            <a:r>
              <a:rPr lang="en-US" sz="2000" b="1">
                <a:solidFill>
                  <a:srgbClr val="A50021"/>
                </a:solidFill>
              </a:rPr>
              <a:t>Narrowing Steam Path</a:t>
            </a:r>
          </a:p>
        </p:txBody>
      </p:sp>
      <p:sp>
        <p:nvSpPr>
          <p:cNvPr id="35848" name="Line 12"/>
          <p:cNvSpPr>
            <a:spLocks noChangeShapeType="1"/>
          </p:cNvSpPr>
          <p:nvPr/>
        </p:nvSpPr>
        <p:spPr bwMode="auto">
          <a:xfrm>
            <a:off x="2133600" y="3505200"/>
            <a:ext cx="2438400" cy="609600"/>
          </a:xfrm>
          <a:prstGeom prst="line">
            <a:avLst/>
          </a:prstGeom>
          <a:noFill/>
          <a:ln w="38100">
            <a:solidFill>
              <a:srgbClr val="A50021"/>
            </a:solidFill>
            <a:round/>
            <a:headEnd/>
            <a:tailEnd type="triangle" w="lg" len="lg"/>
          </a:ln>
          <a:effectLst/>
        </p:spPr>
        <p:txBody>
          <a:bodyPr/>
          <a:lstStyle/>
          <a:p>
            <a:endParaRPr lang="en-US"/>
          </a:p>
        </p:txBody>
      </p:sp>
      <p:sp>
        <p:nvSpPr>
          <p:cNvPr id="35849" name="Line 13"/>
          <p:cNvSpPr>
            <a:spLocks noChangeShapeType="1"/>
          </p:cNvSpPr>
          <p:nvPr/>
        </p:nvSpPr>
        <p:spPr bwMode="auto">
          <a:xfrm flipH="1" flipV="1">
            <a:off x="5867400" y="3581400"/>
            <a:ext cx="1905000" cy="304800"/>
          </a:xfrm>
          <a:prstGeom prst="line">
            <a:avLst/>
          </a:prstGeom>
          <a:noFill/>
          <a:ln w="38100">
            <a:solidFill>
              <a:srgbClr val="A50021"/>
            </a:solidFill>
            <a:round/>
            <a:headEnd/>
            <a:tailEnd type="triangle" w="lg" len="lg"/>
          </a:ln>
          <a:effectLst/>
        </p:spPr>
        <p:txBody>
          <a:bodyPr/>
          <a:lstStyle/>
          <a:p>
            <a:endParaRPr lang="en-US"/>
          </a:p>
        </p:txBody>
      </p:sp>
    </p:spTree>
  </p:cSld>
  <p:clrMapOvr>
    <a:masterClrMapping/>
  </p:clrMapOvr>
  <p:transition advClick="0">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Turbine Design - Basics</a:t>
            </a:r>
          </a:p>
        </p:txBody>
      </p:sp>
      <p:pic>
        <p:nvPicPr>
          <p:cNvPr id="49156" name="Picture 4" descr="ST design"/>
          <p:cNvPicPr>
            <a:picLocks noChangeAspect="1" noChangeArrowheads="1"/>
          </p:cNvPicPr>
          <p:nvPr/>
        </p:nvPicPr>
        <p:blipFill>
          <a:blip r:embed="rId3"/>
          <a:srcRect/>
          <a:stretch>
            <a:fillRect/>
          </a:stretch>
        </p:blipFill>
        <p:spPr bwMode="auto">
          <a:xfrm>
            <a:off x="1066800" y="1600200"/>
            <a:ext cx="7772400" cy="4364038"/>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371600" y="304800"/>
            <a:ext cx="4057650" cy="366713"/>
          </a:xfrm>
          <a:prstGeom prst="rect">
            <a:avLst/>
          </a:prstGeom>
          <a:noFill/>
          <a:ln w="9525">
            <a:noFill/>
            <a:miter lim="800000"/>
            <a:headEnd/>
            <a:tailEnd/>
          </a:ln>
          <a:effectLst/>
        </p:spPr>
        <p:txBody>
          <a:bodyPr wrap="none">
            <a:spAutoFit/>
          </a:bodyPr>
          <a:lstStyle/>
          <a:p>
            <a:r>
              <a:rPr lang="en-US" b="1"/>
              <a:t>Section 3.2 – Steam Turbine Design</a:t>
            </a:r>
          </a:p>
        </p:txBody>
      </p:sp>
      <p:sp>
        <p:nvSpPr>
          <p:cNvPr id="50179"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Materials</a:t>
            </a:r>
          </a:p>
        </p:txBody>
      </p:sp>
      <p:sp>
        <p:nvSpPr>
          <p:cNvPr id="50180" name="Text Box 5"/>
          <p:cNvSpPr txBox="1">
            <a:spLocks noChangeArrowheads="1"/>
          </p:cNvSpPr>
          <p:nvPr/>
        </p:nvSpPr>
        <p:spPr bwMode="auto">
          <a:xfrm>
            <a:off x="1600200" y="1447800"/>
            <a:ext cx="7086600" cy="3743325"/>
          </a:xfrm>
          <a:prstGeom prst="rect">
            <a:avLst/>
          </a:prstGeom>
          <a:noFill/>
          <a:ln w="9525">
            <a:noFill/>
            <a:miter lim="800000"/>
            <a:headEnd/>
            <a:tailEnd/>
          </a:ln>
          <a:effectLst/>
        </p:spPr>
        <p:txBody>
          <a:bodyPr>
            <a:spAutoFit/>
          </a:bodyPr>
          <a:lstStyle/>
          <a:p>
            <a:pPr marL="290513" indent="-290513">
              <a:spcBef>
                <a:spcPct val="50000"/>
              </a:spcBef>
              <a:buFontTx/>
              <a:buChar char="•"/>
            </a:pPr>
            <a:r>
              <a:rPr lang="en-US" sz="2400" b="1"/>
              <a:t>Blades</a:t>
            </a:r>
          </a:p>
          <a:p>
            <a:pPr marL="682625" lvl="1" indent="-225425">
              <a:spcBef>
                <a:spcPct val="50000"/>
              </a:spcBef>
              <a:buFontTx/>
              <a:buChar char="•"/>
            </a:pPr>
            <a:r>
              <a:rPr lang="en-US" sz="2400" b="1"/>
              <a:t>Stainless Steel – 403 &amp; 422 (+Cr)</a:t>
            </a:r>
          </a:p>
          <a:p>
            <a:pPr marL="682625" lvl="1" indent="-225425">
              <a:spcBef>
                <a:spcPct val="50000"/>
              </a:spcBef>
              <a:buFontTx/>
              <a:buChar char="•"/>
            </a:pPr>
            <a:r>
              <a:rPr lang="en-US" sz="2400" b="1"/>
              <a:t>17-4 PH steel (+ Ti)</a:t>
            </a:r>
          </a:p>
          <a:p>
            <a:pPr marL="682625" lvl="1" indent="-225425">
              <a:spcBef>
                <a:spcPct val="50000"/>
              </a:spcBef>
              <a:buFontTx/>
              <a:buChar char="•"/>
            </a:pPr>
            <a:r>
              <a:rPr lang="en-US" sz="2400" b="1"/>
              <a:t>Super Alloys</a:t>
            </a:r>
          </a:p>
          <a:p>
            <a:pPr marL="290513" indent="-290513">
              <a:spcBef>
                <a:spcPct val="50000"/>
              </a:spcBef>
              <a:buFontTx/>
              <a:buChar char="•"/>
            </a:pPr>
            <a:r>
              <a:rPr lang="en-US" sz="2400" b="1"/>
              <a:t>Rotor</a:t>
            </a:r>
          </a:p>
          <a:p>
            <a:pPr marL="682625" lvl="1" indent="-225425">
              <a:spcBef>
                <a:spcPct val="50000"/>
              </a:spcBef>
              <a:buFontTx/>
              <a:buChar char="•"/>
            </a:pPr>
            <a:r>
              <a:rPr lang="en-US" sz="2400" b="1"/>
              <a:t>High “Chrome – Moley” Steel – Cr-Mo-V</a:t>
            </a:r>
          </a:p>
          <a:p>
            <a:pPr marL="682625" lvl="1" indent="-225425">
              <a:spcBef>
                <a:spcPct val="50000"/>
              </a:spcBef>
              <a:buFontTx/>
              <a:buChar char="•"/>
            </a:pPr>
            <a:r>
              <a:rPr lang="en-US" sz="2400" b="1"/>
              <a:t>Low “Ni Chrome Steel – Ni-Cr-Mo-V</a:t>
            </a:r>
          </a:p>
        </p:txBody>
      </p:sp>
    </p:spTree>
  </p:cSld>
  <p:clrMapOvr>
    <a:masterClrMapping/>
  </p:clrMapOvr>
  <p:transition advClick="0">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MPj04331650000[1]"/>
          <p:cNvPicPr>
            <a:picLocks noChangeAspect="1" noChangeArrowheads="1"/>
          </p:cNvPicPr>
          <p:nvPr/>
        </p:nvPicPr>
        <p:blipFill>
          <a:blip r:embed="rId3"/>
          <a:srcRect/>
          <a:stretch>
            <a:fillRect/>
          </a:stretch>
        </p:blipFill>
        <p:spPr bwMode="auto">
          <a:xfrm>
            <a:off x="2667000" y="1981200"/>
            <a:ext cx="4921250" cy="3692525"/>
          </a:xfrm>
          <a:prstGeom prst="rect">
            <a:avLst/>
          </a:prstGeom>
          <a:noFill/>
          <a:ln w="9525">
            <a:noFill/>
            <a:miter lim="800000"/>
            <a:headEnd/>
            <a:tailEnd/>
          </a:ln>
        </p:spPr>
      </p:pic>
      <p:sp>
        <p:nvSpPr>
          <p:cNvPr id="51203" name="TextBox 6"/>
          <p:cNvSpPr txBox="1">
            <a:spLocks noChangeArrowheads="1"/>
          </p:cNvSpPr>
          <p:nvPr/>
        </p:nvSpPr>
        <p:spPr bwMode="auto">
          <a:xfrm>
            <a:off x="3581400" y="1295400"/>
            <a:ext cx="2971800" cy="646113"/>
          </a:xfrm>
          <a:prstGeom prst="rect">
            <a:avLst/>
          </a:prstGeom>
          <a:noFill/>
          <a:ln w="9525">
            <a:noFill/>
            <a:miter lim="800000"/>
            <a:headEnd/>
            <a:tailEnd/>
          </a:ln>
        </p:spPr>
        <p:txBody>
          <a:bodyPr>
            <a:spAutoFit/>
          </a:bodyPr>
          <a:lstStyle/>
          <a:p>
            <a:pPr algn="ctr"/>
            <a:r>
              <a:rPr lang="en-US" sz="3600" b="1">
                <a:latin typeface="Gill Sans MT" pitchFamily="34" charset="0"/>
              </a:rPr>
              <a:t>Questions?</a:t>
            </a:r>
          </a:p>
        </p:txBody>
      </p:sp>
      <p:sp>
        <p:nvSpPr>
          <p:cNvPr id="51204" name="Rectangle 5"/>
          <p:cNvSpPr>
            <a:spLocks noChangeArrowheads="1"/>
          </p:cNvSpPr>
          <p:nvPr/>
        </p:nvSpPr>
        <p:spPr bwMode="auto">
          <a:xfrm>
            <a:off x="1371600" y="304800"/>
            <a:ext cx="4057650" cy="366713"/>
          </a:xfrm>
          <a:prstGeom prst="rect">
            <a:avLst/>
          </a:prstGeom>
          <a:noFill/>
          <a:ln w="9525">
            <a:noFill/>
            <a:miter lim="800000"/>
            <a:headEnd/>
            <a:tailEnd/>
          </a:ln>
          <a:effectLst/>
        </p:spPr>
        <p:txBody>
          <a:bodyPr wrap="none">
            <a:spAutoFit/>
          </a:bodyPr>
          <a:lstStyle/>
          <a:p>
            <a:r>
              <a:rPr lang="en-US" b="1"/>
              <a:t>Section 3.2 – Steam Turbine Design</a:t>
            </a:r>
          </a:p>
        </p:txBody>
      </p:sp>
    </p:spTree>
  </p:cSld>
  <p:clrMapOvr>
    <a:masterClrMapping/>
  </p:clrMapOvr>
  <p:transition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1447800" y="762000"/>
            <a:ext cx="6705600" cy="457200"/>
          </a:xfrm>
          <a:prstGeom prst="rect">
            <a:avLst/>
          </a:prstGeom>
          <a:noFill/>
          <a:ln w="9525">
            <a:noFill/>
            <a:miter lim="800000"/>
            <a:headEnd/>
            <a:tailEnd/>
          </a:ln>
          <a:effectLst/>
        </p:spPr>
        <p:txBody>
          <a:bodyPr>
            <a:spAutoFit/>
          </a:bodyPr>
          <a:lstStyle/>
          <a:p>
            <a:pPr>
              <a:spcBef>
                <a:spcPct val="50000"/>
              </a:spcBef>
            </a:pPr>
            <a:r>
              <a:rPr lang="en-US" sz="2400" b="1" u="sng"/>
              <a:t>Impulse Turbines</a:t>
            </a:r>
          </a:p>
        </p:txBody>
      </p:sp>
      <p:pic>
        <p:nvPicPr>
          <p:cNvPr id="36868" name="Picture 4"/>
          <p:cNvPicPr>
            <a:picLocks noChangeAspect="1" noChangeArrowheads="1"/>
          </p:cNvPicPr>
          <p:nvPr/>
        </p:nvPicPr>
        <p:blipFill>
          <a:blip r:embed="rId3"/>
          <a:srcRect/>
          <a:stretch>
            <a:fillRect/>
          </a:stretch>
        </p:blipFill>
        <p:spPr bwMode="auto">
          <a:xfrm>
            <a:off x="2590800" y="1295400"/>
            <a:ext cx="4811713" cy="5181600"/>
          </a:xfrm>
          <a:prstGeom prst="rect">
            <a:avLst/>
          </a:prstGeom>
          <a:noFill/>
          <a:ln w="9525">
            <a:noFill/>
            <a:miter lim="800000"/>
            <a:headEnd/>
            <a:tailEnd/>
          </a:ln>
          <a:effectLst/>
        </p:spPr>
      </p:pic>
      <p:sp>
        <p:nvSpPr>
          <p:cNvPr id="36869" name="Text Box 5"/>
          <p:cNvSpPr txBox="1">
            <a:spLocks noChangeArrowheads="1"/>
          </p:cNvSpPr>
          <p:nvPr/>
        </p:nvSpPr>
        <p:spPr bwMode="auto">
          <a:xfrm>
            <a:off x="4419600" y="1752600"/>
            <a:ext cx="1905000" cy="703263"/>
          </a:xfrm>
          <a:prstGeom prst="rect">
            <a:avLst/>
          </a:prstGeom>
          <a:solidFill>
            <a:schemeClr val="bg1"/>
          </a:solidFill>
          <a:ln w="9525">
            <a:noFill/>
            <a:miter lim="800000"/>
            <a:headEnd/>
            <a:tailEnd/>
          </a:ln>
          <a:effectLst/>
        </p:spPr>
        <p:txBody>
          <a:bodyPr>
            <a:spAutoFit/>
          </a:bodyPr>
          <a:lstStyle/>
          <a:p>
            <a:pPr algn="r">
              <a:spcBef>
                <a:spcPct val="50000"/>
              </a:spcBef>
            </a:pPr>
            <a:r>
              <a:rPr lang="en-US" sz="1600" b="1"/>
              <a:t>Steam / Gas Flow</a:t>
            </a:r>
          </a:p>
          <a:p>
            <a:pPr algn="r">
              <a:spcBef>
                <a:spcPct val="50000"/>
              </a:spcBef>
            </a:pPr>
            <a:endParaRPr lang="en-US" sz="1600" b="1"/>
          </a:p>
        </p:txBody>
      </p:sp>
      <p:sp>
        <p:nvSpPr>
          <p:cNvPr id="36870" name="Text Box 6"/>
          <p:cNvSpPr txBox="1">
            <a:spLocks noChangeArrowheads="1"/>
          </p:cNvSpPr>
          <p:nvPr/>
        </p:nvSpPr>
        <p:spPr bwMode="auto">
          <a:xfrm>
            <a:off x="4114800" y="2438400"/>
            <a:ext cx="1905000" cy="336550"/>
          </a:xfrm>
          <a:prstGeom prst="rect">
            <a:avLst/>
          </a:prstGeom>
          <a:solidFill>
            <a:schemeClr val="bg1"/>
          </a:solidFill>
          <a:ln w="9525">
            <a:noFill/>
            <a:miter lim="800000"/>
            <a:headEnd/>
            <a:tailEnd/>
          </a:ln>
          <a:effectLst/>
        </p:spPr>
        <p:txBody>
          <a:bodyPr>
            <a:spAutoFit/>
          </a:bodyPr>
          <a:lstStyle/>
          <a:p>
            <a:pPr algn="r">
              <a:spcBef>
                <a:spcPct val="50000"/>
              </a:spcBef>
            </a:pPr>
            <a:r>
              <a:rPr lang="en-US" sz="1600" b="1"/>
              <a:t>Fixed Vanes</a:t>
            </a:r>
          </a:p>
        </p:txBody>
      </p:sp>
      <p:sp>
        <p:nvSpPr>
          <p:cNvPr id="36871" name="Text Box 7"/>
          <p:cNvSpPr txBox="1">
            <a:spLocks noChangeArrowheads="1"/>
          </p:cNvSpPr>
          <p:nvPr/>
        </p:nvSpPr>
        <p:spPr bwMode="auto">
          <a:xfrm>
            <a:off x="6096000" y="4114800"/>
            <a:ext cx="1905000" cy="336550"/>
          </a:xfrm>
          <a:prstGeom prst="rect">
            <a:avLst/>
          </a:prstGeom>
          <a:solidFill>
            <a:schemeClr val="bg1"/>
          </a:solidFill>
          <a:ln w="9525">
            <a:noFill/>
            <a:miter lim="800000"/>
            <a:headEnd/>
            <a:tailEnd/>
          </a:ln>
          <a:effectLst/>
        </p:spPr>
        <p:txBody>
          <a:bodyPr>
            <a:spAutoFit/>
          </a:bodyPr>
          <a:lstStyle/>
          <a:p>
            <a:pPr>
              <a:spcBef>
                <a:spcPct val="50000"/>
              </a:spcBef>
            </a:pPr>
            <a:r>
              <a:rPr lang="en-US" sz="1600" b="1"/>
              <a:t>Moving Blades</a:t>
            </a:r>
          </a:p>
        </p:txBody>
      </p:sp>
      <p:sp>
        <p:nvSpPr>
          <p:cNvPr id="36872" name="Line 8"/>
          <p:cNvSpPr>
            <a:spLocks noChangeShapeType="1"/>
          </p:cNvSpPr>
          <p:nvPr/>
        </p:nvSpPr>
        <p:spPr bwMode="auto">
          <a:xfrm flipH="1">
            <a:off x="5562600" y="4267200"/>
            <a:ext cx="533400" cy="0"/>
          </a:xfrm>
          <a:prstGeom prst="line">
            <a:avLst/>
          </a:prstGeom>
          <a:noFill/>
          <a:ln w="25400">
            <a:solidFill>
              <a:schemeClr val="tx1"/>
            </a:solidFill>
            <a:round/>
            <a:headEnd/>
            <a:tailEnd/>
          </a:ln>
          <a:effectLst/>
        </p:spPr>
        <p:txBody>
          <a:bodyPr/>
          <a:lstStyle/>
          <a:p>
            <a:endParaRPr lang="en-US"/>
          </a:p>
        </p:txBody>
      </p:sp>
    </p:spTree>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Type of turbine</a:t>
            </a:r>
            <a:endParaRPr lang="en-US" dirty="0"/>
          </a:p>
        </p:txBody>
      </p:sp>
      <p:sp>
        <p:nvSpPr>
          <p:cNvPr id="3" name="Content Placeholder 2"/>
          <p:cNvSpPr>
            <a:spLocks noGrp="1"/>
          </p:cNvSpPr>
          <p:nvPr>
            <p:ph idx="1"/>
          </p:nvPr>
        </p:nvSpPr>
        <p:spPr>
          <a:xfrm>
            <a:off x="381000" y="1828800"/>
            <a:ext cx="3429000" cy="4525963"/>
          </a:xfrm>
        </p:spPr>
        <p:txBody>
          <a:bodyPr>
            <a:normAutofit fontScale="85000" lnSpcReduction="20000"/>
          </a:bodyPr>
          <a:lstStyle/>
          <a:p>
            <a:pPr>
              <a:buNone/>
            </a:pPr>
            <a:r>
              <a:rPr lang="en-US" dirty="0" smtClean="0">
                <a:solidFill>
                  <a:srgbClr val="0070C0"/>
                </a:solidFill>
              </a:rPr>
              <a:t>Impulse turbine</a:t>
            </a:r>
          </a:p>
          <a:p>
            <a:pPr>
              <a:buNone/>
            </a:pPr>
            <a:r>
              <a:rPr lang="en-US" dirty="0" smtClean="0"/>
              <a:t>the whole enthalpy drop (pressure drop) occurs in the nozzle itself. Hence pressure remain constant when the fluid pass over the rotor blades. Figure  shows the schematic diagram of Impulse turbine</a:t>
            </a:r>
            <a:endParaRPr lang="en-US" dirty="0"/>
          </a:p>
        </p:txBody>
      </p:sp>
      <p:pic>
        <p:nvPicPr>
          <p:cNvPr id="1027" name="Picture 3"/>
          <p:cNvPicPr>
            <a:picLocks noChangeAspect="1" noChangeArrowheads="1"/>
          </p:cNvPicPr>
          <p:nvPr/>
        </p:nvPicPr>
        <p:blipFill>
          <a:blip r:embed="rId2"/>
          <a:srcRect/>
          <a:stretch>
            <a:fillRect/>
          </a:stretch>
        </p:blipFill>
        <p:spPr bwMode="auto">
          <a:xfrm>
            <a:off x="3657600" y="2057400"/>
            <a:ext cx="4667442"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86200" cy="4525963"/>
          </a:xfrm>
        </p:spPr>
        <p:txBody>
          <a:bodyPr>
            <a:normAutofit lnSpcReduction="10000"/>
          </a:bodyPr>
          <a:lstStyle/>
          <a:p>
            <a:r>
              <a:rPr lang="en-US" dirty="0" smtClean="0">
                <a:solidFill>
                  <a:srgbClr val="0070C0"/>
                </a:solidFill>
              </a:rPr>
              <a:t>Reaction turbines</a:t>
            </a:r>
          </a:p>
          <a:p>
            <a:r>
              <a:rPr lang="en-US" dirty="0" smtClean="0"/>
              <a:t>in addition to the pressure drop in the nozzle there will also be pressure drop occur when the fluid passes over the rotor blades.</a:t>
            </a:r>
            <a:endParaRPr lang="en-US" dirty="0"/>
          </a:p>
        </p:txBody>
      </p:sp>
      <p:sp>
        <p:nvSpPr>
          <p:cNvPr id="4"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smtClean="0"/>
              <a:t>Type of turbine</a:t>
            </a:r>
            <a:endParaRPr lang="en-US" dirty="0"/>
          </a:p>
        </p:txBody>
      </p:sp>
      <p:pic>
        <p:nvPicPr>
          <p:cNvPr id="2050" name="Picture 2"/>
          <p:cNvPicPr>
            <a:picLocks noChangeAspect="1" noChangeArrowheads="1"/>
          </p:cNvPicPr>
          <p:nvPr/>
        </p:nvPicPr>
        <p:blipFill>
          <a:blip r:embed="rId2"/>
          <a:srcRect/>
          <a:stretch>
            <a:fillRect/>
          </a:stretch>
        </p:blipFill>
        <p:spPr bwMode="auto">
          <a:xfrm>
            <a:off x="4419600" y="1676400"/>
            <a:ext cx="47244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2224</Words>
  <Application>Microsoft Office PowerPoint</Application>
  <PresentationFormat>On-screen Show (4:3)</PresentationFormat>
  <Paragraphs>173</Paragraphs>
  <Slides>62</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0" baseType="lpstr">
      <vt:lpstr>Arial</vt:lpstr>
      <vt:lpstr>Calibri</vt:lpstr>
      <vt:lpstr>Gill Sans MT</vt:lpstr>
      <vt:lpstr>Symbol</vt:lpstr>
      <vt:lpstr>Times New Roman</vt:lpstr>
      <vt:lpstr>TimesNewRoman</vt:lpstr>
      <vt:lpstr>Office Theme</vt:lpstr>
      <vt:lpstr>Image</vt:lpstr>
      <vt:lpstr>Steam Turbine</vt:lpstr>
      <vt:lpstr>Steam Turbine</vt:lpstr>
      <vt:lpstr>PowerPoint Presentation</vt:lpstr>
      <vt:lpstr>PowerPoint Presentation</vt:lpstr>
      <vt:lpstr>PowerPoint Presentation</vt:lpstr>
      <vt:lpstr>PowerPoint Presentation</vt:lpstr>
      <vt:lpstr>PowerPoint Presentation</vt:lpstr>
      <vt:lpstr>Type of turbine</vt:lpstr>
      <vt:lpstr>Type of turbine</vt:lpstr>
      <vt:lpstr>Difference between Impulse &amp; Reaction Steam Turbine</vt:lpstr>
      <vt:lpstr>PowerPoint Presentation</vt:lpstr>
      <vt:lpstr>Nozzle</vt:lpstr>
      <vt:lpstr>Impulse turbine</vt:lpstr>
      <vt:lpstr>Reaction Turbine</vt:lpstr>
      <vt:lpstr>Compounding of Steam Turbines</vt:lpstr>
      <vt:lpstr>methods</vt:lpstr>
      <vt:lpstr>PowerPoint Presentation</vt:lpstr>
      <vt:lpstr>PowerPoint Presentation</vt:lpstr>
      <vt:lpstr>3.2 Pressure Compounded (Rateau Stage ) Impulse Turbine :</vt:lpstr>
      <vt:lpstr>PowerPoint Presentation</vt:lpstr>
      <vt:lpstr>3. Pressure -Velocity Compounding</vt:lpstr>
      <vt:lpstr>PowerPoint Presentation</vt:lpstr>
      <vt:lpstr>Analysis on Single Stage Impulse Turbine :</vt:lpstr>
      <vt:lpstr>Pressure and velocity:</vt:lpstr>
      <vt:lpstr>Velocity triangle:</vt:lpstr>
      <vt:lpstr>Symbols used for velocity vector as follows :</vt:lpstr>
      <vt:lpstr>Combine Velocity triangle:</vt:lpstr>
      <vt:lpstr>Power produced:</vt:lpstr>
      <vt:lpstr>Problems 1</vt:lpstr>
      <vt:lpstr>PowerPoint Presentation</vt:lpstr>
      <vt:lpstr>solution</vt:lpstr>
      <vt:lpstr>solution</vt:lpstr>
      <vt:lpstr>Problems 2</vt:lpstr>
      <vt:lpstr>solution</vt:lpstr>
      <vt:lpstr>solution</vt:lpstr>
      <vt:lpstr>Reaction Turbine</vt:lpstr>
      <vt:lpstr>Velocity Triangles for General case</vt:lpstr>
      <vt:lpstr>Degree of Reaction (R)</vt:lpstr>
      <vt:lpstr>PowerPoint Presentation</vt:lpstr>
      <vt:lpstr>PowerPoint Presentation</vt:lpstr>
      <vt:lpstr>Analysis on 50% Reaction (Parson's) Turbine</vt:lpstr>
      <vt:lpstr>PowerPoint Presentation</vt:lpstr>
      <vt:lpstr>PowerPoint Presentation</vt:lpstr>
      <vt:lpstr>PowerPoint Presentation</vt:lpstr>
      <vt:lpstr>Numerical example</vt:lpstr>
      <vt:lpstr>PowerPoint Presentation</vt:lpstr>
      <vt:lpstr>PowerPoint Presentation</vt:lpstr>
      <vt:lpstr>Examples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ghimire_ru@hotmail.com</cp:lastModifiedBy>
  <cp:revision>26</cp:revision>
  <dcterms:created xsi:type="dcterms:W3CDTF">2006-08-16T00:00:00Z</dcterms:created>
  <dcterms:modified xsi:type="dcterms:W3CDTF">2017-03-13T07:21:34Z</dcterms:modified>
</cp:coreProperties>
</file>